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29"/>
            <a:ext cx="18287999" cy="10267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2775" y="943098"/>
            <a:ext cx="7522448" cy="144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7545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5454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7545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5454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7545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7545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33427"/>
            <a:ext cx="9093200" cy="307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7545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2545" y="5041066"/>
            <a:ext cx="7324090" cy="420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5454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300" spc="170">
                <a:solidFill>
                  <a:srgbClr val="404948"/>
                </a:solidFill>
              </a:rPr>
              <a:t>CHANDIGARH</a:t>
            </a:r>
            <a:endParaRPr sz="9300"/>
          </a:p>
        </p:txBody>
      </p:sp>
      <p:sp>
        <p:nvSpPr>
          <p:cNvPr id="3" name="object 3" descr=""/>
          <p:cNvSpPr txBox="1"/>
          <p:nvPr/>
        </p:nvSpPr>
        <p:spPr>
          <a:xfrm>
            <a:off x="8421802" y="3846593"/>
            <a:ext cx="144462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-10">
                <a:solidFill>
                  <a:srgbClr val="545454"/>
                </a:solidFill>
                <a:latin typeface="Arial"/>
                <a:cs typeface="Arial"/>
              </a:rPr>
              <a:t>INDIA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3405" y="3016574"/>
            <a:ext cx="5791199" cy="6238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845310" marR="5080" indent="-1833245">
              <a:lnSpc>
                <a:spcPct val="100000"/>
              </a:lnSpc>
              <a:spcBef>
                <a:spcPts val="135"/>
              </a:spcBef>
            </a:pPr>
            <a:r>
              <a:rPr dirty="0" sz="8700" spc="-180">
                <a:solidFill>
                  <a:srgbClr val="404948"/>
                </a:solidFill>
              </a:rPr>
              <a:t>FIRST</a:t>
            </a:r>
            <a:r>
              <a:rPr dirty="0" sz="8700" spc="-440">
                <a:solidFill>
                  <a:srgbClr val="404948"/>
                </a:solidFill>
              </a:rPr>
              <a:t> </a:t>
            </a:r>
            <a:r>
              <a:rPr dirty="0" sz="8700" spc="-10">
                <a:solidFill>
                  <a:srgbClr val="404948"/>
                </a:solidFill>
              </a:rPr>
              <a:t>PLANNED </a:t>
            </a:r>
            <a:r>
              <a:rPr dirty="0" sz="8700" spc="229">
                <a:solidFill>
                  <a:srgbClr val="404948"/>
                </a:solidFill>
              </a:rPr>
              <a:t>CITY</a:t>
            </a:r>
            <a:r>
              <a:rPr dirty="0" sz="8700" spc="-490">
                <a:solidFill>
                  <a:srgbClr val="404948"/>
                </a:solidFill>
              </a:rPr>
              <a:t> </a:t>
            </a:r>
            <a:r>
              <a:rPr dirty="0" sz="8700">
                <a:solidFill>
                  <a:srgbClr val="404948"/>
                </a:solidFill>
              </a:rPr>
              <a:t>OF</a:t>
            </a:r>
            <a:r>
              <a:rPr dirty="0" sz="8700" spc="-490">
                <a:solidFill>
                  <a:srgbClr val="404948"/>
                </a:solidFill>
              </a:rPr>
              <a:t> </a:t>
            </a:r>
            <a:r>
              <a:rPr dirty="0" sz="8700" spc="-10">
                <a:solidFill>
                  <a:srgbClr val="72240F"/>
                </a:solidFill>
              </a:rPr>
              <a:t>INDIA</a:t>
            </a:r>
            <a:endParaRPr sz="87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dirty="0"/>
              <a:t>Chandigarh</a:t>
            </a:r>
            <a:r>
              <a:rPr dirty="0" spc="-90"/>
              <a:t> </a:t>
            </a:r>
            <a:r>
              <a:rPr dirty="0"/>
              <a:t>was</a:t>
            </a:r>
            <a:r>
              <a:rPr dirty="0" spc="-90"/>
              <a:t> </a:t>
            </a:r>
            <a:r>
              <a:rPr dirty="0" spc="-25"/>
              <a:t>conceived</a:t>
            </a:r>
            <a:r>
              <a:rPr dirty="0" spc="-85"/>
              <a:t> </a:t>
            </a:r>
            <a:r>
              <a:rPr dirty="0" spc="50"/>
              <a:t>as</a:t>
            </a:r>
            <a:r>
              <a:rPr dirty="0" spc="-85"/>
              <a:t> </a:t>
            </a:r>
            <a:r>
              <a:rPr dirty="0" spc="110"/>
              <a:t>a</a:t>
            </a:r>
            <a:r>
              <a:rPr dirty="0" spc="-90"/>
              <a:t> </a:t>
            </a:r>
            <a:r>
              <a:rPr dirty="0" spc="-40"/>
              <a:t>new</a:t>
            </a:r>
            <a:r>
              <a:rPr dirty="0" spc="-85"/>
              <a:t> </a:t>
            </a:r>
            <a:r>
              <a:rPr dirty="0" spc="-125"/>
              <a:t>city</a:t>
            </a:r>
            <a:r>
              <a:rPr dirty="0" spc="-85"/>
              <a:t> </a:t>
            </a:r>
            <a:r>
              <a:rPr dirty="0" spc="-50"/>
              <a:t>to</a:t>
            </a:r>
            <a:r>
              <a:rPr dirty="0" spc="-85"/>
              <a:t> </a:t>
            </a:r>
            <a:r>
              <a:rPr dirty="0" spc="-45"/>
              <a:t>serve </a:t>
            </a:r>
            <a:r>
              <a:rPr dirty="0" spc="50"/>
              <a:t>as</a:t>
            </a:r>
            <a:r>
              <a:rPr dirty="0" spc="-70"/>
              <a:t> </a:t>
            </a:r>
            <a:r>
              <a:rPr dirty="0" spc="-100"/>
              <a:t>the</a:t>
            </a:r>
            <a:r>
              <a:rPr dirty="0" spc="-70"/>
              <a:t> </a:t>
            </a:r>
            <a:r>
              <a:rPr dirty="0" spc="-25"/>
              <a:t>capital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 spc="-55" b="1">
                <a:latin typeface="Trebuchet MS"/>
                <a:cs typeface="Trebuchet MS"/>
              </a:rPr>
              <a:t>Punjab</a:t>
            </a:r>
            <a:r>
              <a:rPr dirty="0" spc="-125" b="1">
                <a:latin typeface="Trebuchet MS"/>
                <a:cs typeface="Trebuchet MS"/>
              </a:rPr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b="1">
                <a:latin typeface="Trebuchet MS"/>
                <a:cs typeface="Trebuchet MS"/>
              </a:rPr>
              <a:t>Haryana</a:t>
            </a:r>
            <a:r>
              <a:rPr dirty="0" spc="-70" b="1">
                <a:latin typeface="Trebuchet MS"/>
                <a:cs typeface="Trebuchet MS"/>
              </a:rPr>
              <a:t> </a:t>
            </a:r>
            <a:r>
              <a:rPr dirty="0" spc="-75"/>
              <a:t>after</a:t>
            </a:r>
            <a:r>
              <a:rPr dirty="0" spc="-70"/>
              <a:t> </a:t>
            </a:r>
            <a:r>
              <a:rPr dirty="0" spc="-25"/>
              <a:t>the </a:t>
            </a:r>
            <a:r>
              <a:rPr dirty="0" spc="-100"/>
              <a:t>partition</a:t>
            </a:r>
            <a:r>
              <a:rPr dirty="0" spc="-95"/>
              <a:t>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-80"/>
              <a:t>Punjab</a:t>
            </a:r>
            <a:r>
              <a:rPr dirty="0" spc="-85"/>
              <a:t> </a:t>
            </a:r>
            <a:r>
              <a:rPr dirty="0" spc="-135"/>
              <a:t>in</a:t>
            </a:r>
            <a:r>
              <a:rPr dirty="0" spc="-85"/>
              <a:t> </a:t>
            </a:r>
            <a:r>
              <a:rPr dirty="0" spc="-10"/>
              <a:t>1947.</a:t>
            </a:r>
          </a:p>
          <a:p>
            <a:pPr marL="12700" marR="175260">
              <a:lnSpc>
                <a:spcPts val="2700"/>
              </a:lnSpc>
              <a:spcBef>
                <a:spcPts val="2700"/>
              </a:spcBef>
            </a:pPr>
            <a:r>
              <a:rPr dirty="0" spc="-170"/>
              <a:t>The</a:t>
            </a:r>
            <a:r>
              <a:rPr dirty="0" spc="-85"/>
              <a:t> </a:t>
            </a:r>
            <a:r>
              <a:rPr dirty="0" spc="-60"/>
              <a:t>Indian</a:t>
            </a:r>
            <a:r>
              <a:rPr dirty="0" spc="-145"/>
              <a:t> </a:t>
            </a:r>
            <a:r>
              <a:rPr dirty="0" spc="-75"/>
              <a:t>government</a:t>
            </a:r>
            <a:r>
              <a:rPr dirty="0" spc="-125"/>
              <a:t> </a:t>
            </a:r>
            <a:r>
              <a:rPr dirty="0"/>
              <a:t>decided</a:t>
            </a:r>
            <a:r>
              <a:rPr dirty="0" spc="-114"/>
              <a:t> </a:t>
            </a:r>
            <a:r>
              <a:rPr dirty="0" spc="-50"/>
              <a:t>to</a:t>
            </a:r>
            <a:r>
              <a:rPr dirty="0" spc="-120"/>
              <a:t> </a:t>
            </a:r>
            <a:r>
              <a:rPr dirty="0" spc="-30"/>
              <a:t>create</a:t>
            </a:r>
            <a:r>
              <a:rPr dirty="0" spc="-114"/>
              <a:t> </a:t>
            </a:r>
            <a:r>
              <a:rPr dirty="0" spc="110"/>
              <a:t>a</a:t>
            </a:r>
            <a:r>
              <a:rPr dirty="0" spc="-114"/>
              <a:t> </a:t>
            </a:r>
            <a:r>
              <a:rPr dirty="0" spc="-25" b="1">
                <a:latin typeface="Trebuchet MS"/>
                <a:cs typeface="Trebuchet MS"/>
              </a:rPr>
              <a:t>new </a:t>
            </a:r>
            <a:r>
              <a:rPr dirty="0" spc="45" b="1">
                <a:latin typeface="Trebuchet MS"/>
                <a:cs typeface="Trebuchet MS"/>
              </a:rPr>
              <a:t>capital</a:t>
            </a:r>
            <a:r>
              <a:rPr dirty="0" spc="-125" b="1">
                <a:latin typeface="Trebuchet MS"/>
                <a:cs typeface="Trebuchet MS"/>
              </a:rPr>
              <a:t> </a:t>
            </a:r>
            <a:r>
              <a:rPr dirty="0" spc="-95"/>
              <a:t>that</a:t>
            </a:r>
            <a:r>
              <a:rPr dirty="0" spc="-65"/>
              <a:t> </a:t>
            </a:r>
            <a:r>
              <a:rPr dirty="0" spc="-55"/>
              <a:t>would</a:t>
            </a:r>
            <a:r>
              <a:rPr dirty="0" spc="-70"/>
              <a:t> </a:t>
            </a:r>
            <a:r>
              <a:rPr dirty="0" spc="-90"/>
              <a:t>symbolize</a:t>
            </a:r>
            <a:r>
              <a:rPr dirty="0" spc="-65"/>
              <a:t> </a:t>
            </a:r>
            <a:r>
              <a:rPr dirty="0" spc="-120"/>
              <a:t>modernity</a:t>
            </a:r>
            <a:r>
              <a:rPr dirty="0" spc="-65"/>
              <a:t> </a:t>
            </a:r>
            <a:r>
              <a:rPr dirty="0" spc="-25"/>
              <a:t>and </a:t>
            </a:r>
            <a:r>
              <a:rPr dirty="0" spc="-10"/>
              <a:t>progress.</a:t>
            </a:r>
          </a:p>
          <a:p>
            <a:pPr marL="12700" marR="86995" indent="92710">
              <a:lnSpc>
                <a:spcPts val="2700"/>
              </a:lnSpc>
              <a:spcBef>
                <a:spcPts val="2700"/>
              </a:spcBef>
            </a:pPr>
            <a:r>
              <a:rPr dirty="0" spc="-150"/>
              <a:t>Le</a:t>
            </a:r>
            <a:r>
              <a:rPr dirty="0" spc="-55"/>
              <a:t> </a:t>
            </a:r>
            <a:r>
              <a:rPr dirty="0" b="1">
                <a:latin typeface="Trebuchet MS"/>
                <a:cs typeface="Trebuchet MS"/>
              </a:rPr>
              <a:t>Corbusier</a:t>
            </a:r>
            <a:r>
              <a:rPr dirty="0" spc="-110" b="1">
                <a:latin typeface="Trebuchet MS"/>
                <a:cs typeface="Trebuchet MS"/>
              </a:rPr>
              <a:t> </a:t>
            </a:r>
            <a:r>
              <a:rPr dirty="0"/>
              <a:t>was</a:t>
            </a:r>
            <a:r>
              <a:rPr dirty="0" spc="-50"/>
              <a:t> </a:t>
            </a:r>
            <a:r>
              <a:rPr dirty="0" spc="-10"/>
              <a:t>chosen</a:t>
            </a:r>
            <a:r>
              <a:rPr dirty="0" spc="-55"/>
              <a:t> </a:t>
            </a:r>
            <a:r>
              <a:rPr dirty="0" spc="50"/>
              <a:t>as</a:t>
            </a:r>
            <a:r>
              <a:rPr dirty="0" spc="-50"/>
              <a:t> </a:t>
            </a:r>
            <a:r>
              <a:rPr dirty="0" spc="-100"/>
              <a:t>the</a:t>
            </a:r>
            <a:r>
              <a:rPr dirty="0" spc="-50"/>
              <a:t> </a:t>
            </a:r>
            <a:r>
              <a:rPr dirty="0" spc="-75"/>
              <a:t>architect</a:t>
            </a:r>
            <a:r>
              <a:rPr dirty="0" spc="-55"/>
              <a:t> </a:t>
            </a:r>
            <a:r>
              <a:rPr dirty="0" spc="-35"/>
              <a:t>to </a:t>
            </a:r>
            <a:r>
              <a:rPr dirty="0"/>
              <a:t>design</a:t>
            </a:r>
            <a:r>
              <a:rPr dirty="0" spc="-114"/>
              <a:t> </a:t>
            </a:r>
            <a:r>
              <a:rPr dirty="0" spc="-100"/>
              <a:t>the </a:t>
            </a:r>
            <a:r>
              <a:rPr dirty="0" spc="-180"/>
              <a:t>city,</a:t>
            </a:r>
            <a:r>
              <a:rPr dirty="0" spc="-85"/>
              <a:t> </a:t>
            </a:r>
            <a:r>
              <a:rPr dirty="0" spc="-65"/>
              <a:t>which</a:t>
            </a:r>
            <a:r>
              <a:rPr dirty="0" spc="-100"/>
              <a:t> </a:t>
            </a:r>
            <a:r>
              <a:rPr dirty="0"/>
              <a:t>was</a:t>
            </a:r>
            <a:r>
              <a:rPr dirty="0" spc="-100"/>
              <a:t> </a:t>
            </a:r>
            <a:r>
              <a:rPr dirty="0" spc="-70"/>
              <a:t>meant</a:t>
            </a:r>
            <a:r>
              <a:rPr dirty="0" spc="-100"/>
              <a:t> </a:t>
            </a:r>
            <a:r>
              <a:rPr dirty="0" spc="-50"/>
              <a:t>to</a:t>
            </a:r>
            <a:r>
              <a:rPr dirty="0" spc="-95"/>
              <a:t> reflect</a:t>
            </a:r>
            <a:r>
              <a:rPr dirty="0" spc="-100"/>
              <a:t> </a:t>
            </a:r>
            <a:r>
              <a:rPr dirty="0" spc="-25"/>
              <a:t>the </a:t>
            </a:r>
            <a:r>
              <a:rPr dirty="0" spc="-80"/>
              <a:t>principles</a:t>
            </a:r>
            <a:r>
              <a:rPr dirty="0" spc="-105"/>
              <a:t> </a:t>
            </a:r>
            <a:r>
              <a:rPr dirty="0"/>
              <a:t>of</a:t>
            </a:r>
            <a:r>
              <a:rPr dirty="0" spc="-100"/>
              <a:t> </a:t>
            </a:r>
            <a:r>
              <a:rPr dirty="0" spc="-95"/>
              <a:t>modernism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100"/>
              <a:t> </a:t>
            </a:r>
            <a:r>
              <a:rPr dirty="0" spc="-95"/>
              <a:t>meet</a:t>
            </a:r>
            <a:r>
              <a:rPr dirty="0" spc="-100"/>
              <a:t> the </a:t>
            </a:r>
            <a:r>
              <a:rPr dirty="0"/>
              <a:t>needs</a:t>
            </a:r>
            <a:r>
              <a:rPr dirty="0" spc="-100"/>
              <a:t> </a:t>
            </a:r>
            <a:r>
              <a:rPr dirty="0"/>
              <a:t>of</a:t>
            </a:r>
            <a:r>
              <a:rPr dirty="0" spc="-100"/>
              <a:t> </a:t>
            </a:r>
            <a:r>
              <a:rPr dirty="0" spc="60"/>
              <a:t>a </a:t>
            </a:r>
            <a:r>
              <a:rPr dirty="0" spc="-90"/>
              <a:t>rapidly</a:t>
            </a:r>
            <a:r>
              <a:rPr dirty="0" spc="-20"/>
              <a:t> </a:t>
            </a:r>
            <a:r>
              <a:rPr dirty="0"/>
              <a:t>changing</a:t>
            </a:r>
            <a:r>
              <a:rPr dirty="0" spc="-20"/>
              <a:t> </a:t>
            </a:r>
            <a:r>
              <a:rPr dirty="0" spc="-10"/>
              <a:t>society.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2240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74104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760589" y="7426283"/>
            <a:ext cx="12550775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150">
                <a:solidFill>
                  <a:srgbClr val="FDF7F0"/>
                </a:solidFill>
                <a:latin typeface="Trebuchet MS"/>
                <a:cs typeface="Trebuchet MS"/>
              </a:rPr>
              <a:t>Le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75">
                <a:solidFill>
                  <a:srgbClr val="FDF7F0"/>
                </a:solidFill>
                <a:latin typeface="Trebuchet MS"/>
                <a:cs typeface="Trebuchet MS"/>
              </a:rPr>
              <a:t>Corbusier,</a:t>
            </a:r>
            <a:r>
              <a:rPr dirty="0" sz="2800" spc="-10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FDF7F0"/>
                </a:solidFill>
                <a:latin typeface="Trebuchet MS"/>
                <a:cs typeface="Trebuchet MS"/>
              </a:rPr>
              <a:t>pseudonym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of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Charles-Édouard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FDF7F0"/>
                </a:solidFill>
                <a:latin typeface="Trebuchet MS"/>
                <a:cs typeface="Trebuchet MS"/>
              </a:rPr>
              <a:t>Jeanneret,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was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114">
                <a:solidFill>
                  <a:srgbClr val="FDF7F0"/>
                </a:solidFill>
                <a:latin typeface="Trebuchet MS"/>
                <a:cs typeface="Trebuchet MS"/>
              </a:rPr>
              <a:t>a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05">
                <a:solidFill>
                  <a:srgbClr val="FDF7F0"/>
                </a:solidFill>
                <a:latin typeface="Trebuchet MS"/>
                <a:cs typeface="Trebuchet MS"/>
              </a:rPr>
              <a:t>visionary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FDF7F0"/>
                </a:solidFill>
                <a:latin typeface="Trebuchet MS"/>
                <a:cs typeface="Trebuchet MS"/>
              </a:rPr>
              <a:t>architect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and</a:t>
            </a:r>
            <a:r>
              <a:rPr dirty="0" sz="2800" spc="-9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45">
                <a:solidFill>
                  <a:srgbClr val="FDF7F0"/>
                </a:solidFill>
                <a:latin typeface="Trebuchet MS"/>
                <a:cs typeface="Trebuchet MS"/>
              </a:rPr>
              <a:t>urban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FDF7F0"/>
                </a:solidFill>
                <a:latin typeface="Trebuchet MS"/>
                <a:cs typeface="Trebuchet MS"/>
              </a:rPr>
              <a:t>planner,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114">
                <a:solidFill>
                  <a:srgbClr val="FDF7F0"/>
                </a:solidFill>
                <a:latin typeface="Trebuchet MS"/>
                <a:cs typeface="Trebuchet MS"/>
              </a:rPr>
              <a:t>a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55">
                <a:solidFill>
                  <a:srgbClr val="FDF7F0"/>
                </a:solidFill>
                <a:latin typeface="Trebuchet MS"/>
                <a:cs typeface="Trebuchet MS"/>
              </a:rPr>
              <a:t>pioneer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of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FDF7F0"/>
                </a:solidFill>
                <a:latin typeface="Trebuchet MS"/>
                <a:cs typeface="Trebuchet MS"/>
              </a:rPr>
              <a:t>modernism.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55">
                <a:solidFill>
                  <a:srgbClr val="FDF7F0"/>
                </a:solidFill>
                <a:latin typeface="Trebuchet MS"/>
                <a:cs typeface="Trebuchet MS"/>
              </a:rPr>
              <a:t>He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had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114">
                <a:solidFill>
                  <a:srgbClr val="FDF7F0"/>
                </a:solidFill>
                <a:latin typeface="Trebuchet MS"/>
                <a:cs typeface="Trebuchet MS"/>
              </a:rPr>
              <a:t>a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FDF7F0"/>
                </a:solidFill>
                <a:latin typeface="Trebuchet MS"/>
                <a:cs typeface="Trebuchet MS"/>
              </a:rPr>
              <a:t>revolutionary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FDF7F0"/>
                </a:solidFill>
                <a:latin typeface="Trebuchet MS"/>
                <a:cs typeface="Trebuchet MS"/>
              </a:rPr>
              <a:t>urban </a:t>
            </a:r>
            <a:r>
              <a:rPr dirty="0" sz="2800" spc="-120">
                <a:solidFill>
                  <a:srgbClr val="FDF7F0"/>
                </a:solidFill>
                <a:latin typeface="Trebuchet MS"/>
                <a:cs typeface="Trebuchet MS"/>
              </a:rPr>
              <a:t>personality,</a:t>
            </a:r>
            <a:r>
              <a:rPr dirty="0" sz="2800" spc="-7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based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on</a:t>
            </a:r>
            <a:r>
              <a:rPr dirty="0" sz="2800" spc="-7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00">
                <a:solidFill>
                  <a:srgbClr val="FDF7F0"/>
                </a:solidFill>
                <a:latin typeface="Trebuchet MS"/>
                <a:cs typeface="Trebuchet MS"/>
              </a:rPr>
              <a:t>the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80">
                <a:solidFill>
                  <a:srgbClr val="FDF7F0"/>
                </a:solidFill>
                <a:latin typeface="Trebuchet MS"/>
                <a:cs typeface="Trebuchet MS"/>
              </a:rPr>
              <a:t>rationalization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of</a:t>
            </a:r>
            <a:r>
              <a:rPr dirty="0" sz="2800" spc="-7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space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and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FDF7F0"/>
                </a:solidFill>
                <a:latin typeface="Trebuchet MS"/>
                <a:cs typeface="Trebuchet MS"/>
              </a:rPr>
              <a:t>functionality.</a:t>
            </a:r>
            <a:r>
              <a:rPr dirty="0" sz="2800" spc="-7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55">
                <a:solidFill>
                  <a:srgbClr val="FDF7F0"/>
                </a:solidFill>
                <a:latin typeface="Trebuchet MS"/>
                <a:cs typeface="Trebuchet MS"/>
              </a:rPr>
              <a:t>He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was</a:t>
            </a:r>
            <a:r>
              <a:rPr dirty="0" sz="2800" spc="-70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also</a:t>
            </a:r>
            <a:r>
              <a:rPr dirty="0" sz="2800" spc="-6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65">
                <a:solidFill>
                  <a:srgbClr val="FDF7F0"/>
                </a:solidFill>
                <a:latin typeface="Trebuchet MS"/>
                <a:cs typeface="Trebuchet MS"/>
              </a:rPr>
              <a:t>a </a:t>
            </a:r>
            <a:r>
              <a:rPr dirty="0" sz="2800" spc="-110">
                <a:solidFill>
                  <a:srgbClr val="FDF7F0"/>
                </a:solidFill>
                <a:latin typeface="Trebuchet MS"/>
                <a:cs typeface="Trebuchet MS"/>
              </a:rPr>
              <a:t>theoretician,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an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FDF7F0"/>
                </a:solidFill>
                <a:latin typeface="Trebuchet MS"/>
                <a:cs typeface="Trebuchet MS"/>
              </a:rPr>
              <a:t>artist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and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FDF7F0"/>
                </a:solidFill>
                <a:latin typeface="Trebuchet MS"/>
                <a:cs typeface="Trebuchet MS"/>
              </a:rPr>
              <a:t>an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FDF7F0"/>
                </a:solidFill>
                <a:latin typeface="Trebuchet MS"/>
                <a:cs typeface="Trebuchet MS"/>
              </a:rPr>
              <a:t>intellectual,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35">
                <a:solidFill>
                  <a:srgbClr val="FDF7F0"/>
                </a:solidFill>
                <a:latin typeface="Trebuchet MS"/>
                <a:cs typeface="Trebuchet MS"/>
              </a:rPr>
              <a:t>always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30">
                <a:solidFill>
                  <a:srgbClr val="FDF7F0"/>
                </a:solidFill>
                <a:latin typeface="Trebuchet MS"/>
                <a:cs typeface="Trebuchet MS"/>
              </a:rPr>
              <a:t>pushing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100">
                <a:solidFill>
                  <a:srgbClr val="FDF7F0"/>
                </a:solidFill>
                <a:latin typeface="Trebuchet MS"/>
                <a:cs typeface="Trebuchet MS"/>
              </a:rPr>
              <a:t>the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40">
                <a:solidFill>
                  <a:srgbClr val="FDF7F0"/>
                </a:solidFill>
                <a:latin typeface="Trebuchet MS"/>
                <a:cs typeface="Trebuchet MS"/>
              </a:rPr>
              <a:t>boundaries</a:t>
            </a:r>
            <a:r>
              <a:rPr dirty="0" sz="2800" spc="-8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25">
                <a:solidFill>
                  <a:srgbClr val="FDF7F0"/>
                </a:solidFill>
                <a:latin typeface="Trebuchet MS"/>
                <a:cs typeface="Trebuchet MS"/>
              </a:rPr>
              <a:t>of </a:t>
            </a:r>
            <a:r>
              <a:rPr dirty="0" sz="2800" spc="-90">
                <a:solidFill>
                  <a:srgbClr val="FDF7F0"/>
                </a:solidFill>
                <a:latin typeface="Trebuchet MS"/>
                <a:cs typeface="Trebuchet MS"/>
              </a:rPr>
              <a:t>architectural</a:t>
            </a:r>
            <a:r>
              <a:rPr dirty="0" sz="2800" spc="-5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2800" spc="-20">
                <a:solidFill>
                  <a:srgbClr val="FDF7F0"/>
                </a:solidFill>
                <a:latin typeface="Trebuchet MS"/>
                <a:cs typeface="Trebuchet MS"/>
              </a:rPr>
              <a:t>tradition.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60589" y="5344136"/>
            <a:ext cx="7849234" cy="147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0" spc="-590" b="1">
                <a:solidFill>
                  <a:srgbClr val="FDF7F0"/>
                </a:solidFill>
                <a:latin typeface="Trebuchet MS"/>
                <a:cs typeface="Trebuchet MS"/>
              </a:rPr>
              <a:t>LE</a:t>
            </a:r>
            <a:r>
              <a:rPr dirty="0" sz="9500" spc="-495" b="1">
                <a:solidFill>
                  <a:srgbClr val="FDF7F0"/>
                </a:solidFill>
                <a:latin typeface="Trebuchet MS"/>
                <a:cs typeface="Trebuchet MS"/>
              </a:rPr>
              <a:t> </a:t>
            </a:r>
            <a:r>
              <a:rPr dirty="0" sz="9500" spc="-10" b="1">
                <a:solidFill>
                  <a:srgbClr val="FDF7F0"/>
                </a:solidFill>
                <a:latin typeface="Trebuchet MS"/>
                <a:cs typeface="Trebuchet MS"/>
              </a:rPr>
              <a:t>CORBUSIER</a:t>
            </a:r>
            <a:endParaRPr sz="95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29519" y="5143499"/>
            <a:ext cx="1366520" cy="2733040"/>
          </a:xfrm>
          <a:custGeom>
            <a:avLst/>
            <a:gdLst/>
            <a:ahLst/>
            <a:cxnLst/>
            <a:rect l="l" t="t" r="r" b="b"/>
            <a:pathLst>
              <a:path w="1366520" h="2733040">
                <a:moveTo>
                  <a:pt x="0" y="2732479"/>
                </a:moveTo>
                <a:lnTo>
                  <a:pt x="0" y="0"/>
                </a:lnTo>
                <a:lnTo>
                  <a:pt x="1366234" y="1366248"/>
                </a:lnTo>
                <a:lnTo>
                  <a:pt x="0" y="2732479"/>
                </a:lnTo>
                <a:close/>
              </a:path>
            </a:pathLst>
          </a:custGeom>
          <a:solidFill>
            <a:srgbClr val="FDF7F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999" y="271999"/>
            <a:ext cx="7905749" cy="97440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983441" y="1715669"/>
            <a:ext cx="7771130" cy="384492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270"/>
              </a:spcBef>
            </a:pPr>
            <a:r>
              <a:rPr dirty="0" sz="6300" b="1">
                <a:solidFill>
                  <a:srgbClr val="560116"/>
                </a:solidFill>
                <a:latin typeface="Trebuchet MS"/>
                <a:cs typeface="Trebuchet MS"/>
              </a:rPr>
              <a:t>WHAT</a:t>
            </a:r>
            <a:r>
              <a:rPr dirty="0" sz="6300" spc="-400" b="1">
                <a:solidFill>
                  <a:srgbClr val="560116"/>
                </a:solidFill>
                <a:latin typeface="Trebuchet MS"/>
                <a:cs typeface="Trebuchet MS"/>
              </a:rPr>
              <a:t> </a:t>
            </a:r>
            <a:r>
              <a:rPr dirty="0" sz="6300" spc="340" b="1">
                <a:solidFill>
                  <a:srgbClr val="560116"/>
                </a:solidFill>
                <a:latin typeface="Trebuchet MS"/>
                <a:cs typeface="Trebuchet MS"/>
              </a:rPr>
              <a:t>IS</a:t>
            </a:r>
            <a:r>
              <a:rPr dirty="0" sz="6300" spc="-365" b="1">
                <a:solidFill>
                  <a:srgbClr val="560116"/>
                </a:solidFill>
                <a:latin typeface="Trebuchet MS"/>
                <a:cs typeface="Trebuchet MS"/>
              </a:rPr>
              <a:t> </a:t>
            </a:r>
            <a:r>
              <a:rPr dirty="0" sz="6300" spc="-340" b="1">
                <a:solidFill>
                  <a:srgbClr val="560116"/>
                </a:solidFill>
                <a:latin typeface="Trebuchet MS"/>
                <a:cs typeface="Trebuchet MS"/>
              </a:rPr>
              <a:t>THE</a:t>
            </a:r>
            <a:r>
              <a:rPr dirty="0" sz="6300" spc="-325" b="1">
                <a:solidFill>
                  <a:srgbClr val="560116"/>
                </a:solidFill>
                <a:latin typeface="Trebuchet MS"/>
                <a:cs typeface="Trebuchet MS"/>
              </a:rPr>
              <a:t> </a:t>
            </a:r>
            <a:r>
              <a:rPr dirty="0" sz="6300" spc="-10" b="1">
                <a:solidFill>
                  <a:srgbClr val="560116"/>
                </a:solidFill>
                <a:latin typeface="Trebuchet MS"/>
                <a:cs typeface="Trebuchet MS"/>
              </a:rPr>
              <a:t>UTOPIA </a:t>
            </a:r>
            <a:r>
              <a:rPr dirty="0" sz="6300" spc="-185" b="1">
                <a:solidFill>
                  <a:srgbClr val="560116"/>
                </a:solidFill>
                <a:latin typeface="Trebuchet MS"/>
                <a:cs typeface="Trebuchet MS"/>
              </a:rPr>
              <a:t>THAT</a:t>
            </a:r>
            <a:r>
              <a:rPr dirty="0" sz="6300" spc="-305" b="1">
                <a:solidFill>
                  <a:srgbClr val="560116"/>
                </a:solidFill>
                <a:latin typeface="Trebuchet MS"/>
                <a:cs typeface="Trebuchet MS"/>
              </a:rPr>
              <a:t> </a:t>
            </a:r>
            <a:r>
              <a:rPr dirty="0" sz="6300" spc="-50" b="1">
                <a:solidFill>
                  <a:srgbClr val="560116"/>
                </a:solidFill>
                <a:latin typeface="Trebuchet MS"/>
                <a:cs typeface="Trebuchet MS"/>
              </a:rPr>
              <a:t>ARCHITECTURE </a:t>
            </a:r>
            <a:r>
              <a:rPr dirty="0" sz="6300" b="1">
                <a:solidFill>
                  <a:srgbClr val="560116"/>
                </a:solidFill>
                <a:latin typeface="Trebuchet MS"/>
                <a:cs typeface="Trebuchet MS"/>
              </a:rPr>
              <a:t>SHOULD</a:t>
            </a:r>
            <a:r>
              <a:rPr dirty="0" sz="6300" spc="-100" b="1">
                <a:solidFill>
                  <a:srgbClr val="560116"/>
                </a:solidFill>
                <a:latin typeface="Trebuchet MS"/>
                <a:cs typeface="Trebuchet MS"/>
              </a:rPr>
              <a:t> </a:t>
            </a:r>
            <a:r>
              <a:rPr dirty="0" sz="6300" spc="-10" b="1">
                <a:solidFill>
                  <a:srgbClr val="560116"/>
                </a:solidFill>
                <a:latin typeface="Trebuchet MS"/>
                <a:cs typeface="Trebuchet MS"/>
              </a:rPr>
              <a:t>STRIVE </a:t>
            </a:r>
            <a:r>
              <a:rPr dirty="0" sz="6300" spc="-20" b="1">
                <a:solidFill>
                  <a:srgbClr val="560116"/>
                </a:solidFill>
                <a:latin typeface="Trebuchet MS"/>
                <a:cs typeface="Trebuchet MS"/>
              </a:rPr>
              <a:t>FOR?</a:t>
            </a:r>
            <a:endParaRPr sz="63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6438320"/>
            <a:ext cx="95250" cy="952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6809795"/>
            <a:ext cx="95250" cy="952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7181270"/>
            <a:ext cx="95250" cy="952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7552745"/>
            <a:ext cx="95250" cy="952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7924220"/>
            <a:ext cx="95250" cy="9525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791" y="8295695"/>
            <a:ext cx="95250" cy="9525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480676" y="6245998"/>
            <a:ext cx="4453890" cy="22542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>
                <a:solidFill>
                  <a:srgbClr val="545454"/>
                </a:solidFill>
                <a:latin typeface="Trebuchet MS"/>
                <a:cs typeface="Trebuchet MS"/>
              </a:rPr>
              <a:t>GRID</a:t>
            </a:r>
            <a:r>
              <a:rPr dirty="0" sz="2300" spc="-45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545454"/>
                </a:solidFill>
                <a:latin typeface="Trebuchet MS"/>
                <a:cs typeface="Trebuchet MS"/>
              </a:rPr>
              <a:t>SYSTEM</a:t>
            </a:r>
            <a:r>
              <a:rPr dirty="0" sz="2300" spc="-4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90">
                <a:solidFill>
                  <a:srgbClr val="545454"/>
                </a:solidFill>
                <a:latin typeface="Trebuchet MS"/>
                <a:cs typeface="Trebuchet MS"/>
              </a:rPr>
              <a:t>OF</a:t>
            </a:r>
            <a:r>
              <a:rPr dirty="0" sz="2300" spc="-45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70">
                <a:solidFill>
                  <a:srgbClr val="545454"/>
                </a:solidFill>
                <a:latin typeface="Trebuchet MS"/>
                <a:cs typeface="Trebuchet MS"/>
              </a:rPr>
              <a:t>SECTORS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>
                <a:solidFill>
                  <a:srgbClr val="545454"/>
                </a:solidFill>
                <a:latin typeface="Trebuchet MS"/>
                <a:cs typeface="Trebuchet MS"/>
              </a:rPr>
              <a:t>SELF-</a:t>
            </a:r>
            <a:r>
              <a:rPr dirty="0" sz="2300" spc="-35">
                <a:solidFill>
                  <a:srgbClr val="545454"/>
                </a:solidFill>
                <a:latin typeface="Trebuchet MS"/>
                <a:cs typeface="Trebuchet MS"/>
              </a:rPr>
              <a:t>SUFFICIENT</a:t>
            </a:r>
            <a:r>
              <a:rPr dirty="0" sz="2300" spc="-8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545454"/>
                </a:solidFill>
                <a:latin typeface="Trebuchet MS"/>
                <a:cs typeface="Trebuchet MS"/>
              </a:rPr>
              <a:t>NEIGHBORHOOD</a:t>
            </a:r>
            <a:endParaRPr sz="2300">
              <a:latin typeface="Trebuchet MS"/>
              <a:cs typeface="Trebuchet MS"/>
            </a:endParaRPr>
          </a:p>
          <a:p>
            <a:pPr marL="12700" marR="681990">
              <a:lnSpc>
                <a:spcPct val="106000"/>
              </a:lnSpc>
            </a:pPr>
            <a:r>
              <a:rPr dirty="0" sz="2300" spc="-10">
                <a:solidFill>
                  <a:srgbClr val="545454"/>
                </a:solidFill>
                <a:latin typeface="Trebuchet MS"/>
                <a:cs typeface="Trebuchet MS"/>
              </a:rPr>
              <a:t>Separation</a:t>
            </a:r>
            <a:r>
              <a:rPr dirty="0" sz="2300" spc="-114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545454"/>
                </a:solidFill>
                <a:latin typeface="Trebuchet MS"/>
                <a:cs typeface="Trebuchet MS"/>
              </a:rPr>
              <a:t>of</a:t>
            </a:r>
            <a:r>
              <a:rPr dirty="0" sz="2300" spc="-11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-60">
                <a:solidFill>
                  <a:srgbClr val="545454"/>
                </a:solidFill>
                <a:latin typeface="Trebuchet MS"/>
                <a:cs typeface="Trebuchet MS"/>
              </a:rPr>
              <a:t>urban</a:t>
            </a:r>
            <a:r>
              <a:rPr dirty="0" sz="2300" spc="-114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-50">
                <a:solidFill>
                  <a:srgbClr val="545454"/>
                </a:solidFill>
                <a:latin typeface="Trebuchet MS"/>
                <a:cs typeface="Trebuchet MS"/>
              </a:rPr>
              <a:t>functions </a:t>
            </a:r>
            <a:r>
              <a:rPr dirty="0" sz="2300">
                <a:solidFill>
                  <a:srgbClr val="545454"/>
                </a:solidFill>
                <a:latin typeface="Trebuchet MS"/>
                <a:cs typeface="Trebuchet MS"/>
              </a:rPr>
              <a:t>Green</a:t>
            </a:r>
            <a:r>
              <a:rPr dirty="0" sz="2300" spc="-125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-20">
                <a:solidFill>
                  <a:srgbClr val="545454"/>
                </a:solidFill>
                <a:latin typeface="Trebuchet MS"/>
                <a:cs typeface="Trebuchet MS"/>
              </a:rPr>
              <a:t>areas</a:t>
            </a:r>
            <a:endParaRPr sz="2300">
              <a:latin typeface="Trebuchet MS"/>
              <a:cs typeface="Trebuchet MS"/>
            </a:endParaRPr>
          </a:p>
          <a:p>
            <a:pPr marL="12700" marR="448309">
              <a:lnSpc>
                <a:spcPct val="106000"/>
              </a:lnSpc>
            </a:pPr>
            <a:r>
              <a:rPr dirty="0" sz="2300" spc="-10">
                <a:solidFill>
                  <a:srgbClr val="545454"/>
                </a:solidFill>
                <a:latin typeface="Trebuchet MS"/>
                <a:cs typeface="Trebuchet MS"/>
              </a:rPr>
              <a:t>MONUMENTALE</a:t>
            </a:r>
            <a:r>
              <a:rPr dirty="0" sz="2300" spc="-85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545454"/>
                </a:solidFill>
                <a:latin typeface="Trebuchet MS"/>
                <a:cs typeface="Trebuchet MS"/>
              </a:rPr>
              <a:t>ARCHITECTURE </a:t>
            </a:r>
            <a:r>
              <a:rPr dirty="0" sz="2300">
                <a:solidFill>
                  <a:srgbClr val="545454"/>
                </a:solidFill>
                <a:latin typeface="Trebuchet MS"/>
                <a:cs typeface="Trebuchet MS"/>
              </a:rPr>
              <a:t>HUMAN</a:t>
            </a:r>
            <a:r>
              <a:rPr dirty="0" sz="2300" spc="-11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90">
                <a:solidFill>
                  <a:srgbClr val="545454"/>
                </a:solidFill>
                <a:latin typeface="Trebuchet MS"/>
                <a:cs typeface="Trebuchet MS"/>
              </a:rPr>
              <a:t>-</a:t>
            </a:r>
            <a:r>
              <a:rPr dirty="0" sz="2300" spc="-11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545454"/>
                </a:solidFill>
                <a:latin typeface="Trebuchet MS"/>
                <a:cs typeface="Trebuchet MS"/>
              </a:rPr>
              <a:t>SCALE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874892" y="5912654"/>
            <a:ext cx="8384540" cy="0"/>
          </a:xfrm>
          <a:custGeom>
            <a:avLst/>
            <a:gdLst/>
            <a:ahLst/>
            <a:cxnLst/>
            <a:rect l="l" t="t" r="r" b="b"/>
            <a:pathLst>
              <a:path w="8384540" h="0">
                <a:moveTo>
                  <a:pt x="0" y="0"/>
                </a:moveTo>
                <a:lnTo>
                  <a:pt x="8384419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6277" y="0"/>
            <a:ext cx="9820290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31" y="270322"/>
            <a:ext cx="7955961" cy="100109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3281" rIns="0" bIns="0" rtlCol="0" vert="horz">
            <a:spAutoFit/>
          </a:bodyPr>
          <a:lstStyle/>
          <a:p>
            <a:pPr marL="1004569">
              <a:lnSpc>
                <a:spcPct val="100000"/>
              </a:lnSpc>
              <a:spcBef>
                <a:spcPts val="90"/>
              </a:spcBef>
            </a:pPr>
            <a:r>
              <a:rPr dirty="0" sz="3650" spc="-114" b="0">
                <a:solidFill>
                  <a:srgbClr val="404948"/>
                </a:solidFill>
                <a:latin typeface="Arial Black"/>
                <a:cs typeface="Arial Black"/>
              </a:rPr>
              <a:t>“A</a:t>
            </a:r>
            <a:r>
              <a:rPr dirty="0" sz="3650" spc="-260" b="0">
                <a:solidFill>
                  <a:srgbClr val="404948"/>
                </a:solidFill>
                <a:latin typeface="Arial Black"/>
                <a:cs typeface="Arial Black"/>
              </a:rPr>
              <a:t> </a:t>
            </a:r>
            <a:r>
              <a:rPr dirty="0" sz="3650" spc="-405" b="0">
                <a:solidFill>
                  <a:srgbClr val="404948"/>
                </a:solidFill>
                <a:latin typeface="Arial Black"/>
                <a:cs typeface="Arial Black"/>
              </a:rPr>
              <a:t>CITY</a:t>
            </a:r>
            <a:r>
              <a:rPr dirty="0" sz="3650" spc="-260" b="0">
                <a:solidFill>
                  <a:srgbClr val="404948"/>
                </a:solidFill>
                <a:latin typeface="Arial Black"/>
                <a:cs typeface="Arial Black"/>
              </a:rPr>
              <a:t> </a:t>
            </a:r>
            <a:r>
              <a:rPr dirty="0" sz="3650" spc="-100" b="0">
                <a:solidFill>
                  <a:srgbClr val="404948"/>
                </a:solidFill>
                <a:latin typeface="Arial Black"/>
                <a:cs typeface="Arial Black"/>
              </a:rPr>
              <a:t>IN</a:t>
            </a:r>
            <a:r>
              <a:rPr dirty="0" sz="3650" spc="-275" b="0">
                <a:solidFill>
                  <a:srgbClr val="404948"/>
                </a:solidFill>
                <a:latin typeface="Arial Black"/>
                <a:cs typeface="Arial Black"/>
              </a:rPr>
              <a:t> </a:t>
            </a:r>
            <a:r>
              <a:rPr dirty="0" sz="3650" spc="-480" b="0">
                <a:solidFill>
                  <a:srgbClr val="404948"/>
                </a:solidFill>
                <a:latin typeface="Arial Black"/>
                <a:cs typeface="Arial Black"/>
              </a:rPr>
              <a:t>THE</a:t>
            </a:r>
            <a:r>
              <a:rPr dirty="0" sz="3650" spc="-260" b="0">
                <a:solidFill>
                  <a:srgbClr val="404948"/>
                </a:solidFill>
                <a:latin typeface="Arial Black"/>
                <a:cs typeface="Arial Black"/>
              </a:rPr>
              <a:t> </a:t>
            </a:r>
            <a:r>
              <a:rPr dirty="0" sz="3650" spc="-330" b="0">
                <a:solidFill>
                  <a:srgbClr val="404948"/>
                </a:solidFill>
                <a:latin typeface="Arial Black"/>
                <a:cs typeface="Arial Black"/>
              </a:rPr>
              <a:t>CITY”</a:t>
            </a:r>
            <a:endParaRPr sz="365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41484" y="4247965"/>
            <a:ext cx="4777740" cy="15405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88315" marR="5080" indent="-476250">
              <a:lnSpc>
                <a:spcPts val="5850"/>
              </a:lnSpc>
              <a:spcBef>
                <a:spcPts val="425"/>
              </a:spcBef>
            </a:pPr>
            <a:r>
              <a:rPr dirty="0" sz="5050" spc="-145">
                <a:solidFill>
                  <a:srgbClr val="72240F"/>
                </a:solidFill>
                <a:latin typeface="Arial Black"/>
                <a:cs typeface="Arial Black"/>
              </a:rPr>
              <a:t>self-</a:t>
            </a:r>
            <a:r>
              <a:rPr dirty="0" sz="5050" spc="-135">
                <a:solidFill>
                  <a:srgbClr val="72240F"/>
                </a:solidFill>
                <a:latin typeface="Arial Black"/>
                <a:cs typeface="Arial Black"/>
              </a:rPr>
              <a:t>contained </a:t>
            </a:r>
            <a:r>
              <a:rPr dirty="0" sz="5050" spc="-10">
                <a:solidFill>
                  <a:srgbClr val="72240F"/>
                </a:solidFill>
                <a:latin typeface="Arial Black"/>
                <a:cs typeface="Arial Black"/>
              </a:rPr>
              <a:t>community</a:t>
            </a:r>
            <a:endParaRPr sz="505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49483" y="6519357"/>
            <a:ext cx="6532880" cy="1882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95"/>
              </a:spcBef>
            </a:pPr>
            <a:r>
              <a:rPr dirty="0" sz="2100" spc="-195">
                <a:latin typeface="Verdana"/>
                <a:cs typeface="Verdana"/>
              </a:rPr>
              <a:t>The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05">
                <a:latin typeface="Verdana"/>
                <a:cs typeface="Verdana"/>
              </a:rPr>
              <a:t>self-</a:t>
            </a:r>
            <a:r>
              <a:rPr dirty="0" sz="2100" spc="-80">
                <a:latin typeface="Verdana"/>
                <a:cs typeface="Verdana"/>
              </a:rPr>
              <a:t>sufficient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85">
                <a:latin typeface="Verdana"/>
                <a:cs typeface="Verdana"/>
              </a:rPr>
              <a:t>neighborhood</a:t>
            </a:r>
            <a:r>
              <a:rPr dirty="0" sz="2100" spc="-265">
                <a:latin typeface="Verdana"/>
                <a:cs typeface="Verdana"/>
              </a:rPr>
              <a:t> </a:t>
            </a:r>
            <a:r>
              <a:rPr dirty="0" sz="2100" spc="-105">
                <a:latin typeface="Verdana"/>
                <a:cs typeface="Verdana"/>
              </a:rPr>
              <a:t>concept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85">
                <a:latin typeface="Verdana"/>
                <a:cs typeface="Verdana"/>
              </a:rPr>
              <a:t>in</a:t>
            </a:r>
            <a:r>
              <a:rPr dirty="0" sz="2100" spc="-265">
                <a:latin typeface="Verdana"/>
                <a:cs typeface="Verdana"/>
              </a:rPr>
              <a:t> </a:t>
            </a:r>
            <a:r>
              <a:rPr dirty="0" sz="2100" spc="-75">
                <a:latin typeface="Verdana"/>
                <a:cs typeface="Verdana"/>
              </a:rPr>
              <a:t>Chandigarh </a:t>
            </a:r>
            <a:r>
              <a:rPr dirty="0" sz="2100" spc="-130">
                <a:latin typeface="Verdana"/>
                <a:cs typeface="Verdana"/>
              </a:rPr>
              <a:t>represents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95">
                <a:latin typeface="Verdana"/>
                <a:cs typeface="Verdana"/>
              </a:rPr>
              <a:t>a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90">
                <a:latin typeface="Verdana"/>
                <a:cs typeface="Verdana"/>
              </a:rPr>
              <a:t>model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of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60">
                <a:latin typeface="Verdana"/>
                <a:cs typeface="Verdana"/>
              </a:rPr>
              <a:t>rational</a:t>
            </a:r>
            <a:r>
              <a:rPr dirty="0" sz="2100" spc="-265">
                <a:latin typeface="Verdana"/>
                <a:cs typeface="Verdana"/>
              </a:rPr>
              <a:t> </a:t>
            </a:r>
            <a:r>
              <a:rPr dirty="0" sz="2100" spc="-175">
                <a:latin typeface="Verdana"/>
                <a:cs typeface="Verdana"/>
              </a:rPr>
              <a:t>urbanization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and </a:t>
            </a:r>
            <a:r>
              <a:rPr dirty="0" sz="2100" spc="-140">
                <a:latin typeface="Verdana"/>
                <a:cs typeface="Verdana"/>
              </a:rPr>
              <a:t>functionality,</a:t>
            </a:r>
            <a:r>
              <a:rPr dirty="0" sz="2100" spc="-285">
                <a:latin typeface="Verdana"/>
                <a:cs typeface="Verdana"/>
              </a:rPr>
              <a:t> </a:t>
            </a:r>
            <a:r>
              <a:rPr dirty="0" sz="2100" spc="-185">
                <a:latin typeface="Verdana"/>
                <a:cs typeface="Verdana"/>
              </a:rPr>
              <a:t>where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145">
                <a:latin typeface="Verdana"/>
                <a:cs typeface="Verdana"/>
              </a:rPr>
              <a:t>each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90">
                <a:latin typeface="Verdana"/>
                <a:cs typeface="Verdana"/>
              </a:rPr>
              <a:t>sector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75">
                <a:latin typeface="Verdana"/>
                <a:cs typeface="Verdana"/>
              </a:rPr>
              <a:t>is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155">
                <a:latin typeface="Verdana"/>
                <a:cs typeface="Verdana"/>
              </a:rPr>
              <a:t>designed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70">
                <a:latin typeface="Verdana"/>
                <a:cs typeface="Verdana"/>
              </a:rPr>
              <a:t>to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150">
                <a:latin typeface="Verdana"/>
                <a:cs typeface="Verdana"/>
              </a:rPr>
              <a:t>meet</a:t>
            </a:r>
            <a:r>
              <a:rPr dirty="0" sz="2100" spc="-28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the </a:t>
            </a:r>
            <a:r>
              <a:rPr dirty="0" sz="2100" spc="-180">
                <a:latin typeface="Verdana"/>
                <a:cs typeface="Verdana"/>
              </a:rPr>
              <a:t>daily</a:t>
            </a:r>
            <a:r>
              <a:rPr dirty="0" sz="2100" spc="-275">
                <a:latin typeface="Verdana"/>
                <a:cs typeface="Verdana"/>
              </a:rPr>
              <a:t> </a:t>
            </a:r>
            <a:r>
              <a:rPr dirty="0" sz="2100" spc="-140">
                <a:latin typeface="Verdana"/>
                <a:cs typeface="Verdana"/>
              </a:rPr>
              <a:t>needs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of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its</a:t>
            </a:r>
            <a:r>
              <a:rPr dirty="0" sz="2100" spc="-275">
                <a:latin typeface="Verdana"/>
                <a:cs typeface="Verdana"/>
              </a:rPr>
              <a:t> </a:t>
            </a:r>
            <a:r>
              <a:rPr dirty="0" sz="2100" spc="-120">
                <a:latin typeface="Verdana"/>
                <a:cs typeface="Verdana"/>
              </a:rPr>
              <a:t>residents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40">
                <a:latin typeface="Verdana"/>
                <a:cs typeface="Verdana"/>
              </a:rPr>
              <a:t>without</a:t>
            </a:r>
            <a:r>
              <a:rPr dirty="0" sz="2100" spc="-270">
                <a:latin typeface="Verdana"/>
                <a:cs typeface="Verdana"/>
              </a:rPr>
              <a:t> </a:t>
            </a:r>
            <a:r>
              <a:rPr dirty="0" sz="2100" spc="-190">
                <a:latin typeface="Verdana"/>
                <a:cs typeface="Verdana"/>
              </a:rPr>
              <a:t>requiring</a:t>
            </a:r>
            <a:r>
              <a:rPr dirty="0" sz="2100" spc="-27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long- </a:t>
            </a:r>
            <a:r>
              <a:rPr dirty="0" sz="2100" spc="-114">
                <a:latin typeface="Verdana"/>
                <a:cs typeface="Verdana"/>
              </a:rPr>
              <a:t>distance</a:t>
            </a:r>
            <a:r>
              <a:rPr dirty="0" sz="2100" spc="-27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travel.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6807834"/>
          </a:xfrm>
          <a:custGeom>
            <a:avLst/>
            <a:gdLst/>
            <a:ahLst/>
            <a:cxnLst/>
            <a:rect l="l" t="t" r="r" b="b"/>
            <a:pathLst>
              <a:path w="18288000" h="6807834">
                <a:moveTo>
                  <a:pt x="0" y="6807555"/>
                </a:moveTo>
                <a:lnTo>
                  <a:pt x="18288000" y="6807555"/>
                </a:lnTo>
                <a:lnTo>
                  <a:pt x="18288000" y="0"/>
                </a:lnTo>
                <a:lnTo>
                  <a:pt x="0" y="0"/>
                </a:lnTo>
                <a:lnTo>
                  <a:pt x="0" y="680755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106046" y="3231183"/>
            <a:ext cx="5191125" cy="3324860"/>
            <a:chOff x="12106046" y="3231183"/>
            <a:chExt cx="5191125" cy="3324860"/>
          </a:xfrm>
        </p:grpSpPr>
        <p:sp>
          <p:nvSpPr>
            <p:cNvPr id="4" name="object 4" descr=""/>
            <p:cNvSpPr/>
            <p:nvPr/>
          </p:nvSpPr>
          <p:spPr>
            <a:xfrm>
              <a:off x="12144115" y="3269284"/>
              <a:ext cx="5115560" cy="3251200"/>
            </a:xfrm>
            <a:custGeom>
              <a:avLst/>
              <a:gdLst/>
              <a:ahLst/>
              <a:cxnLst/>
              <a:rect l="l" t="t" r="r" b="b"/>
              <a:pathLst>
                <a:path w="5115559" h="3251200">
                  <a:moveTo>
                    <a:pt x="4629575" y="3251194"/>
                  </a:moveTo>
                  <a:lnTo>
                    <a:pt x="485805" y="3251194"/>
                  </a:lnTo>
                  <a:lnTo>
                    <a:pt x="437790" y="3248817"/>
                  </a:lnTo>
                  <a:lnTo>
                    <a:pt x="390587" y="3241774"/>
                  </a:lnTo>
                  <a:lnTo>
                    <a:pt x="344515" y="3230196"/>
                  </a:lnTo>
                  <a:lnTo>
                    <a:pt x="299894" y="3214217"/>
                  </a:lnTo>
                  <a:lnTo>
                    <a:pt x="257042" y="3193966"/>
                  </a:lnTo>
                  <a:lnTo>
                    <a:pt x="216277" y="3169577"/>
                  </a:lnTo>
                  <a:lnTo>
                    <a:pt x="177919" y="3141180"/>
                  </a:lnTo>
                  <a:lnTo>
                    <a:pt x="142285" y="3108909"/>
                  </a:lnTo>
                  <a:lnTo>
                    <a:pt x="110013" y="3073275"/>
                  </a:lnTo>
                  <a:lnTo>
                    <a:pt x="81616" y="3034916"/>
                  </a:lnTo>
                  <a:lnTo>
                    <a:pt x="57227" y="2994151"/>
                  </a:lnTo>
                  <a:lnTo>
                    <a:pt x="36977" y="2951299"/>
                  </a:lnTo>
                  <a:lnTo>
                    <a:pt x="20997" y="2906678"/>
                  </a:lnTo>
                  <a:lnTo>
                    <a:pt x="9419" y="2860607"/>
                  </a:lnTo>
                  <a:lnTo>
                    <a:pt x="2376" y="2813404"/>
                  </a:lnTo>
                  <a:lnTo>
                    <a:pt x="0" y="2765393"/>
                  </a:lnTo>
                  <a:lnTo>
                    <a:pt x="0" y="485769"/>
                  </a:lnTo>
                  <a:lnTo>
                    <a:pt x="2376" y="437760"/>
                  </a:lnTo>
                  <a:lnTo>
                    <a:pt x="9419" y="390561"/>
                  </a:lnTo>
                  <a:lnTo>
                    <a:pt x="20997" y="344494"/>
                  </a:lnTo>
                  <a:lnTo>
                    <a:pt x="36977" y="299879"/>
                  </a:lnTo>
                  <a:lnTo>
                    <a:pt x="57227" y="257032"/>
                  </a:lnTo>
                  <a:lnTo>
                    <a:pt x="81616" y="216272"/>
                  </a:lnTo>
                  <a:lnTo>
                    <a:pt x="110013" y="177917"/>
                  </a:lnTo>
                  <a:lnTo>
                    <a:pt x="142285" y="142284"/>
                  </a:lnTo>
                  <a:lnTo>
                    <a:pt x="177919" y="110013"/>
                  </a:lnTo>
                  <a:lnTo>
                    <a:pt x="216277" y="81616"/>
                  </a:lnTo>
                  <a:lnTo>
                    <a:pt x="257042" y="57227"/>
                  </a:lnTo>
                  <a:lnTo>
                    <a:pt x="299894" y="36976"/>
                  </a:lnTo>
                  <a:lnTo>
                    <a:pt x="344515" y="20997"/>
                  </a:lnTo>
                  <a:lnTo>
                    <a:pt x="390587" y="9419"/>
                  </a:lnTo>
                  <a:lnTo>
                    <a:pt x="437790" y="2376"/>
                  </a:lnTo>
                  <a:lnTo>
                    <a:pt x="485804" y="0"/>
                  </a:lnTo>
                  <a:lnTo>
                    <a:pt x="4629577" y="0"/>
                  </a:lnTo>
                  <a:lnTo>
                    <a:pt x="4677581" y="2376"/>
                  </a:lnTo>
                  <a:lnTo>
                    <a:pt x="4724777" y="9419"/>
                  </a:lnTo>
                  <a:lnTo>
                    <a:pt x="4770842" y="20997"/>
                  </a:lnTo>
                  <a:lnTo>
                    <a:pt x="4815460" y="36976"/>
                  </a:lnTo>
                  <a:lnTo>
                    <a:pt x="4858310" y="57227"/>
                  </a:lnTo>
                  <a:lnTo>
                    <a:pt x="4899074" y="81616"/>
                  </a:lnTo>
                  <a:lnTo>
                    <a:pt x="4937432" y="110013"/>
                  </a:lnTo>
                  <a:lnTo>
                    <a:pt x="4973066" y="142284"/>
                  </a:lnTo>
                  <a:lnTo>
                    <a:pt x="5005337" y="177917"/>
                  </a:lnTo>
                  <a:lnTo>
                    <a:pt x="5033734" y="216272"/>
                  </a:lnTo>
                  <a:lnTo>
                    <a:pt x="5058123" y="257032"/>
                  </a:lnTo>
                  <a:lnTo>
                    <a:pt x="5078374" y="299879"/>
                  </a:lnTo>
                  <a:lnTo>
                    <a:pt x="5094354" y="344494"/>
                  </a:lnTo>
                  <a:lnTo>
                    <a:pt x="5105931" y="390561"/>
                  </a:lnTo>
                  <a:lnTo>
                    <a:pt x="5112974" y="437760"/>
                  </a:lnTo>
                  <a:lnTo>
                    <a:pt x="5115351" y="485769"/>
                  </a:lnTo>
                  <a:lnTo>
                    <a:pt x="5115351" y="2765393"/>
                  </a:lnTo>
                  <a:lnTo>
                    <a:pt x="5112974" y="2813404"/>
                  </a:lnTo>
                  <a:lnTo>
                    <a:pt x="5105931" y="2860607"/>
                  </a:lnTo>
                  <a:lnTo>
                    <a:pt x="5094354" y="2906678"/>
                  </a:lnTo>
                  <a:lnTo>
                    <a:pt x="5078374" y="2951299"/>
                  </a:lnTo>
                  <a:lnTo>
                    <a:pt x="5058123" y="2994151"/>
                  </a:lnTo>
                  <a:lnTo>
                    <a:pt x="5033734" y="3034916"/>
                  </a:lnTo>
                  <a:lnTo>
                    <a:pt x="5005337" y="3073275"/>
                  </a:lnTo>
                  <a:lnTo>
                    <a:pt x="4973066" y="3108909"/>
                  </a:lnTo>
                  <a:lnTo>
                    <a:pt x="4937432" y="3141180"/>
                  </a:lnTo>
                  <a:lnTo>
                    <a:pt x="4899074" y="3169577"/>
                  </a:lnTo>
                  <a:lnTo>
                    <a:pt x="4858310" y="3193966"/>
                  </a:lnTo>
                  <a:lnTo>
                    <a:pt x="4815460" y="3214217"/>
                  </a:lnTo>
                  <a:lnTo>
                    <a:pt x="4770842" y="3230196"/>
                  </a:lnTo>
                  <a:lnTo>
                    <a:pt x="4724777" y="3241774"/>
                  </a:lnTo>
                  <a:lnTo>
                    <a:pt x="4677581" y="3248817"/>
                  </a:lnTo>
                  <a:lnTo>
                    <a:pt x="4629575" y="3251194"/>
                  </a:lnTo>
                  <a:close/>
                </a:path>
              </a:pathLst>
            </a:custGeom>
            <a:solidFill>
              <a:srgbClr val="FDF7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144146" y="3269283"/>
              <a:ext cx="5114925" cy="3248660"/>
            </a:xfrm>
            <a:custGeom>
              <a:avLst/>
              <a:gdLst/>
              <a:ahLst/>
              <a:cxnLst/>
              <a:rect l="l" t="t" r="r" b="b"/>
              <a:pathLst>
                <a:path w="5114925" h="3248659">
                  <a:moveTo>
                    <a:pt x="485760" y="0"/>
                  </a:moveTo>
                  <a:lnTo>
                    <a:pt x="4629264" y="0"/>
                  </a:lnTo>
                  <a:lnTo>
                    <a:pt x="4677277" y="2376"/>
                  </a:lnTo>
                  <a:lnTo>
                    <a:pt x="4724476" y="9420"/>
                  </a:lnTo>
                  <a:lnTo>
                    <a:pt x="4770544" y="20997"/>
                  </a:lnTo>
                  <a:lnTo>
                    <a:pt x="4815161" y="36976"/>
                  </a:lnTo>
                  <a:lnTo>
                    <a:pt x="4858009" y="57225"/>
                  </a:lnTo>
                  <a:lnTo>
                    <a:pt x="4898770" y="81613"/>
                  </a:lnTo>
                  <a:lnTo>
                    <a:pt x="4937125" y="110007"/>
                  </a:lnTo>
                  <a:lnTo>
                    <a:pt x="4972754" y="142275"/>
                  </a:lnTo>
                  <a:lnTo>
                    <a:pt x="5005023" y="177906"/>
                  </a:lnTo>
                  <a:lnTo>
                    <a:pt x="5033417" y="216260"/>
                  </a:lnTo>
                  <a:lnTo>
                    <a:pt x="5057804" y="257020"/>
                  </a:lnTo>
                  <a:lnTo>
                    <a:pt x="5078053" y="299868"/>
                  </a:lnTo>
                  <a:lnTo>
                    <a:pt x="5094032" y="344484"/>
                  </a:lnTo>
                  <a:lnTo>
                    <a:pt x="5105609" y="390551"/>
                  </a:lnTo>
                  <a:lnTo>
                    <a:pt x="5112652" y="437749"/>
                  </a:lnTo>
                  <a:lnTo>
                    <a:pt x="5114879" y="482713"/>
                  </a:lnTo>
                </a:path>
                <a:path w="5114925" h="3248659">
                  <a:moveTo>
                    <a:pt x="5114879" y="2768288"/>
                  </a:moveTo>
                  <a:lnTo>
                    <a:pt x="5112652" y="2813253"/>
                  </a:lnTo>
                  <a:lnTo>
                    <a:pt x="5105609" y="2860451"/>
                  </a:lnTo>
                  <a:lnTo>
                    <a:pt x="5094032" y="2906517"/>
                  </a:lnTo>
                  <a:lnTo>
                    <a:pt x="5078053" y="2951133"/>
                  </a:lnTo>
                  <a:lnTo>
                    <a:pt x="5057804" y="2993979"/>
                  </a:lnTo>
                  <a:lnTo>
                    <a:pt x="5033417" y="3034738"/>
                  </a:lnTo>
                  <a:lnTo>
                    <a:pt x="5005023" y="3073092"/>
                  </a:lnTo>
                  <a:lnTo>
                    <a:pt x="4972754" y="3108721"/>
                  </a:lnTo>
                  <a:lnTo>
                    <a:pt x="4937125" y="3140990"/>
                  </a:lnTo>
                  <a:lnTo>
                    <a:pt x="4898770" y="3169384"/>
                  </a:lnTo>
                  <a:lnTo>
                    <a:pt x="4858009" y="3193771"/>
                  </a:lnTo>
                  <a:lnTo>
                    <a:pt x="4815161" y="3214020"/>
                  </a:lnTo>
                  <a:lnTo>
                    <a:pt x="4770544" y="3229999"/>
                  </a:lnTo>
                  <a:lnTo>
                    <a:pt x="4724476" y="3241576"/>
                  </a:lnTo>
                  <a:lnTo>
                    <a:pt x="4681162" y="3248040"/>
                  </a:lnTo>
                </a:path>
                <a:path w="5114925" h="3248659">
                  <a:moveTo>
                    <a:pt x="433864" y="3248040"/>
                  </a:moveTo>
                  <a:lnTo>
                    <a:pt x="390551" y="3241576"/>
                  </a:lnTo>
                  <a:lnTo>
                    <a:pt x="344484" y="3229999"/>
                  </a:lnTo>
                  <a:lnTo>
                    <a:pt x="299868" y="3214020"/>
                  </a:lnTo>
                  <a:lnTo>
                    <a:pt x="257020" y="3193771"/>
                  </a:lnTo>
                  <a:lnTo>
                    <a:pt x="216260" y="3169384"/>
                  </a:lnTo>
                  <a:lnTo>
                    <a:pt x="177906" y="3140990"/>
                  </a:lnTo>
                  <a:lnTo>
                    <a:pt x="142275" y="3108721"/>
                  </a:lnTo>
                  <a:lnTo>
                    <a:pt x="110007" y="3073092"/>
                  </a:lnTo>
                  <a:lnTo>
                    <a:pt x="81613" y="3034738"/>
                  </a:lnTo>
                  <a:lnTo>
                    <a:pt x="57225" y="2993979"/>
                  </a:lnTo>
                  <a:lnTo>
                    <a:pt x="36976" y="2951133"/>
                  </a:lnTo>
                  <a:lnTo>
                    <a:pt x="20997" y="2906517"/>
                  </a:lnTo>
                  <a:lnTo>
                    <a:pt x="9420" y="2860451"/>
                  </a:lnTo>
                  <a:lnTo>
                    <a:pt x="2376" y="2813253"/>
                  </a:lnTo>
                  <a:lnTo>
                    <a:pt x="0" y="2765240"/>
                  </a:lnTo>
                  <a:lnTo>
                    <a:pt x="0" y="485760"/>
                  </a:lnTo>
                  <a:lnTo>
                    <a:pt x="2376" y="437749"/>
                  </a:lnTo>
                  <a:lnTo>
                    <a:pt x="9420" y="390551"/>
                  </a:lnTo>
                  <a:lnTo>
                    <a:pt x="20997" y="344484"/>
                  </a:lnTo>
                  <a:lnTo>
                    <a:pt x="36976" y="299868"/>
                  </a:lnTo>
                  <a:lnTo>
                    <a:pt x="57225" y="257020"/>
                  </a:lnTo>
                  <a:lnTo>
                    <a:pt x="81613" y="216260"/>
                  </a:lnTo>
                  <a:lnTo>
                    <a:pt x="110007" y="177906"/>
                  </a:lnTo>
                  <a:lnTo>
                    <a:pt x="142275" y="142275"/>
                  </a:lnTo>
                  <a:lnTo>
                    <a:pt x="177906" y="110007"/>
                  </a:lnTo>
                  <a:lnTo>
                    <a:pt x="216260" y="81613"/>
                  </a:lnTo>
                  <a:lnTo>
                    <a:pt x="257020" y="57225"/>
                  </a:lnTo>
                  <a:lnTo>
                    <a:pt x="299868" y="36976"/>
                  </a:lnTo>
                  <a:lnTo>
                    <a:pt x="344484" y="20997"/>
                  </a:lnTo>
                  <a:lnTo>
                    <a:pt x="390551" y="9420"/>
                  </a:lnTo>
                  <a:lnTo>
                    <a:pt x="437749" y="2376"/>
                  </a:lnTo>
                  <a:lnTo>
                    <a:pt x="485760" y="0"/>
                  </a:lnTo>
                </a:path>
              </a:pathLst>
            </a:custGeom>
            <a:ln w="76200">
              <a:solidFill>
                <a:srgbClr val="7224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28700" y="3231183"/>
            <a:ext cx="5153660" cy="3289300"/>
            <a:chOff x="1028700" y="3231183"/>
            <a:chExt cx="5153660" cy="3289300"/>
          </a:xfrm>
        </p:grpSpPr>
        <p:sp>
          <p:nvSpPr>
            <p:cNvPr id="7" name="object 7" descr=""/>
            <p:cNvSpPr/>
            <p:nvPr/>
          </p:nvSpPr>
          <p:spPr>
            <a:xfrm>
              <a:off x="1028700" y="3269284"/>
              <a:ext cx="5115560" cy="3251200"/>
            </a:xfrm>
            <a:custGeom>
              <a:avLst/>
              <a:gdLst/>
              <a:ahLst/>
              <a:cxnLst/>
              <a:rect l="l" t="t" r="r" b="b"/>
              <a:pathLst>
                <a:path w="5115560" h="3251200">
                  <a:moveTo>
                    <a:pt x="4629545" y="3251194"/>
                  </a:moveTo>
                  <a:lnTo>
                    <a:pt x="485790" y="3251194"/>
                  </a:lnTo>
                  <a:lnTo>
                    <a:pt x="437776" y="3248817"/>
                  </a:lnTo>
                  <a:lnTo>
                    <a:pt x="390574" y="3241774"/>
                  </a:lnTo>
                  <a:lnTo>
                    <a:pt x="344505" y="3230196"/>
                  </a:lnTo>
                  <a:lnTo>
                    <a:pt x="299886" y="3214217"/>
                  </a:lnTo>
                  <a:lnTo>
                    <a:pt x="257035" y="3193966"/>
                  </a:lnTo>
                  <a:lnTo>
                    <a:pt x="216273" y="3169577"/>
                  </a:lnTo>
                  <a:lnTo>
                    <a:pt x="177916" y="3141180"/>
                  </a:lnTo>
                  <a:lnTo>
                    <a:pt x="142285" y="3108909"/>
                  </a:lnTo>
                  <a:lnTo>
                    <a:pt x="110014" y="3073275"/>
                  </a:lnTo>
                  <a:lnTo>
                    <a:pt x="81618" y="3034916"/>
                  </a:lnTo>
                  <a:lnTo>
                    <a:pt x="57229" y="2994151"/>
                  </a:lnTo>
                  <a:lnTo>
                    <a:pt x="36978" y="2951299"/>
                  </a:lnTo>
                  <a:lnTo>
                    <a:pt x="20998" y="2906678"/>
                  </a:lnTo>
                  <a:lnTo>
                    <a:pt x="9420" y="2860607"/>
                  </a:lnTo>
                  <a:lnTo>
                    <a:pt x="2377" y="2813404"/>
                  </a:lnTo>
                  <a:lnTo>
                    <a:pt x="0" y="2765388"/>
                  </a:lnTo>
                  <a:lnTo>
                    <a:pt x="0" y="485774"/>
                  </a:lnTo>
                  <a:lnTo>
                    <a:pt x="2377" y="437760"/>
                  </a:lnTo>
                  <a:lnTo>
                    <a:pt x="9420" y="390561"/>
                  </a:lnTo>
                  <a:lnTo>
                    <a:pt x="20998" y="344494"/>
                  </a:lnTo>
                  <a:lnTo>
                    <a:pt x="36978" y="299879"/>
                  </a:lnTo>
                  <a:lnTo>
                    <a:pt x="57229" y="257032"/>
                  </a:lnTo>
                  <a:lnTo>
                    <a:pt x="81618" y="216272"/>
                  </a:lnTo>
                  <a:lnTo>
                    <a:pt x="110014" y="177917"/>
                  </a:lnTo>
                  <a:lnTo>
                    <a:pt x="142285" y="142284"/>
                  </a:lnTo>
                  <a:lnTo>
                    <a:pt x="177916" y="110013"/>
                  </a:lnTo>
                  <a:lnTo>
                    <a:pt x="216273" y="81616"/>
                  </a:lnTo>
                  <a:lnTo>
                    <a:pt x="257035" y="57227"/>
                  </a:lnTo>
                  <a:lnTo>
                    <a:pt x="299886" y="36976"/>
                  </a:lnTo>
                  <a:lnTo>
                    <a:pt x="344505" y="20997"/>
                  </a:lnTo>
                  <a:lnTo>
                    <a:pt x="390574" y="9419"/>
                  </a:lnTo>
                  <a:lnTo>
                    <a:pt x="437776" y="2376"/>
                  </a:lnTo>
                  <a:lnTo>
                    <a:pt x="485789" y="0"/>
                  </a:lnTo>
                  <a:lnTo>
                    <a:pt x="4629546" y="0"/>
                  </a:lnTo>
                  <a:lnTo>
                    <a:pt x="4677561" y="2376"/>
                  </a:lnTo>
                  <a:lnTo>
                    <a:pt x="4724764" y="9419"/>
                  </a:lnTo>
                  <a:lnTo>
                    <a:pt x="4770835" y="20997"/>
                  </a:lnTo>
                  <a:lnTo>
                    <a:pt x="4815456" y="36976"/>
                  </a:lnTo>
                  <a:lnTo>
                    <a:pt x="4858308" y="57227"/>
                  </a:lnTo>
                  <a:lnTo>
                    <a:pt x="4899073" y="81616"/>
                  </a:lnTo>
                  <a:lnTo>
                    <a:pt x="4937432" y="110013"/>
                  </a:lnTo>
                  <a:lnTo>
                    <a:pt x="4973066" y="142284"/>
                  </a:lnTo>
                  <a:lnTo>
                    <a:pt x="5005338" y="177917"/>
                  </a:lnTo>
                  <a:lnTo>
                    <a:pt x="5033734" y="216272"/>
                  </a:lnTo>
                  <a:lnTo>
                    <a:pt x="5058123" y="257032"/>
                  </a:lnTo>
                  <a:lnTo>
                    <a:pt x="5078374" y="299879"/>
                  </a:lnTo>
                  <a:lnTo>
                    <a:pt x="5094354" y="344494"/>
                  </a:lnTo>
                  <a:lnTo>
                    <a:pt x="5105931" y="390561"/>
                  </a:lnTo>
                  <a:lnTo>
                    <a:pt x="5112974" y="437760"/>
                  </a:lnTo>
                  <a:lnTo>
                    <a:pt x="5115351" y="485774"/>
                  </a:lnTo>
                  <a:lnTo>
                    <a:pt x="5115351" y="2765388"/>
                  </a:lnTo>
                  <a:lnTo>
                    <a:pt x="5112974" y="2813404"/>
                  </a:lnTo>
                  <a:lnTo>
                    <a:pt x="5105931" y="2860607"/>
                  </a:lnTo>
                  <a:lnTo>
                    <a:pt x="5094354" y="2906678"/>
                  </a:lnTo>
                  <a:lnTo>
                    <a:pt x="5078374" y="2951299"/>
                  </a:lnTo>
                  <a:lnTo>
                    <a:pt x="5058123" y="2994151"/>
                  </a:lnTo>
                  <a:lnTo>
                    <a:pt x="5033734" y="3034916"/>
                  </a:lnTo>
                  <a:lnTo>
                    <a:pt x="5005338" y="3073275"/>
                  </a:lnTo>
                  <a:lnTo>
                    <a:pt x="4973066" y="3108909"/>
                  </a:lnTo>
                  <a:lnTo>
                    <a:pt x="4937432" y="3141180"/>
                  </a:lnTo>
                  <a:lnTo>
                    <a:pt x="4899073" y="3169577"/>
                  </a:lnTo>
                  <a:lnTo>
                    <a:pt x="4858308" y="3193966"/>
                  </a:lnTo>
                  <a:lnTo>
                    <a:pt x="4815456" y="3214217"/>
                  </a:lnTo>
                  <a:lnTo>
                    <a:pt x="4770835" y="3230196"/>
                  </a:lnTo>
                  <a:lnTo>
                    <a:pt x="4724764" y="3241774"/>
                  </a:lnTo>
                  <a:lnTo>
                    <a:pt x="4677561" y="3248817"/>
                  </a:lnTo>
                  <a:lnTo>
                    <a:pt x="4629545" y="3251194"/>
                  </a:lnTo>
                  <a:close/>
                </a:path>
              </a:pathLst>
            </a:custGeom>
            <a:solidFill>
              <a:srgbClr val="FDF7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14485" y="3269283"/>
              <a:ext cx="4629150" cy="483870"/>
            </a:xfrm>
            <a:custGeom>
              <a:avLst/>
              <a:gdLst/>
              <a:ahLst/>
              <a:cxnLst/>
              <a:rect l="l" t="t" r="r" b="b"/>
              <a:pathLst>
                <a:path w="4629150" h="483870">
                  <a:moveTo>
                    <a:pt x="0" y="0"/>
                  </a:moveTo>
                  <a:lnTo>
                    <a:pt x="4143503" y="0"/>
                  </a:lnTo>
                  <a:lnTo>
                    <a:pt x="4191516" y="2376"/>
                  </a:lnTo>
                  <a:lnTo>
                    <a:pt x="4238715" y="9420"/>
                  </a:lnTo>
                  <a:lnTo>
                    <a:pt x="4284783" y="20997"/>
                  </a:lnTo>
                  <a:lnTo>
                    <a:pt x="4329400" y="36976"/>
                  </a:lnTo>
                  <a:lnTo>
                    <a:pt x="4372249" y="57225"/>
                  </a:lnTo>
                  <a:lnTo>
                    <a:pt x="4413009" y="81613"/>
                  </a:lnTo>
                  <a:lnTo>
                    <a:pt x="4451364" y="110007"/>
                  </a:lnTo>
                  <a:lnTo>
                    <a:pt x="4486994" y="142275"/>
                  </a:lnTo>
                  <a:lnTo>
                    <a:pt x="4519262" y="177906"/>
                  </a:lnTo>
                  <a:lnTo>
                    <a:pt x="4547656" y="216260"/>
                  </a:lnTo>
                  <a:lnTo>
                    <a:pt x="4572043" y="257020"/>
                  </a:lnTo>
                  <a:lnTo>
                    <a:pt x="4592293" y="299868"/>
                  </a:lnTo>
                  <a:lnTo>
                    <a:pt x="4608272" y="344484"/>
                  </a:lnTo>
                  <a:lnTo>
                    <a:pt x="4619849" y="390551"/>
                  </a:lnTo>
                  <a:lnTo>
                    <a:pt x="4626892" y="437749"/>
                  </a:lnTo>
                  <a:lnTo>
                    <a:pt x="4629155" y="483456"/>
                  </a:lnTo>
                </a:path>
              </a:pathLst>
            </a:custGeom>
            <a:ln w="76199">
              <a:solidFill>
                <a:srgbClr val="7224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07555"/>
            <a:ext cx="18287999" cy="347944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5709886" y="6036828"/>
            <a:ext cx="434340" cy="480695"/>
          </a:xfrm>
          <a:custGeom>
            <a:avLst/>
            <a:gdLst/>
            <a:ahLst/>
            <a:cxnLst/>
            <a:rect l="l" t="t" r="r" b="b"/>
            <a:pathLst>
              <a:path w="434339" h="480695">
                <a:moveTo>
                  <a:pt x="433753" y="0"/>
                </a:moveTo>
                <a:lnTo>
                  <a:pt x="431490" y="45708"/>
                </a:lnTo>
                <a:lnTo>
                  <a:pt x="424447" y="92906"/>
                </a:lnTo>
                <a:lnTo>
                  <a:pt x="412870" y="138972"/>
                </a:lnTo>
                <a:lnTo>
                  <a:pt x="396891" y="183588"/>
                </a:lnTo>
                <a:lnTo>
                  <a:pt x="376642" y="226434"/>
                </a:lnTo>
                <a:lnTo>
                  <a:pt x="352254" y="267194"/>
                </a:lnTo>
                <a:lnTo>
                  <a:pt x="323860" y="305547"/>
                </a:lnTo>
                <a:lnTo>
                  <a:pt x="291592" y="341177"/>
                </a:lnTo>
                <a:lnTo>
                  <a:pt x="255962" y="373445"/>
                </a:lnTo>
                <a:lnTo>
                  <a:pt x="217608" y="401839"/>
                </a:lnTo>
                <a:lnTo>
                  <a:pt x="176847" y="426226"/>
                </a:lnTo>
                <a:lnTo>
                  <a:pt x="133999" y="446476"/>
                </a:lnTo>
                <a:lnTo>
                  <a:pt x="89381" y="462455"/>
                </a:lnTo>
                <a:lnTo>
                  <a:pt x="43314" y="474032"/>
                </a:lnTo>
                <a:lnTo>
                  <a:pt x="0" y="480495"/>
                </a:lnTo>
              </a:path>
            </a:pathLst>
          </a:custGeom>
          <a:ln w="76200">
            <a:solidFill>
              <a:srgbClr val="722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28724" y="3269284"/>
            <a:ext cx="485775" cy="3248660"/>
          </a:xfrm>
          <a:custGeom>
            <a:avLst/>
            <a:gdLst/>
            <a:ahLst/>
            <a:cxnLst/>
            <a:rect l="l" t="t" r="r" b="b"/>
            <a:pathLst>
              <a:path w="485775" h="3248659">
                <a:moveTo>
                  <a:pt x="433864" y="3248040"/>
                </a:moveTo>
                <a:lnTo>
                  <a:pt x="390551" y="3241576"/>
                </a:lnTo>
                <a:lnTo>
                  <a:pt x="344484" y="3229999"/>
                </a:lnTo>
                <a:lnTo>
                  <a:pt x="299868" y="3214020"/>
                </a:lnTo>
                <a:lnTo>
                  <a:pt x="257020" y="3193771"/>
                </a:lnTo>
                <a:lnTo>
                  <a:pt x="216260" y="3169384"/>
                </a:lnTo>
                <a:lnTo>
                  <a:pt x="177906" y="3140990"/>
                </a:lnTo>
                <a:lnTo>
                  <a:pt x="142275" y="3108721"/>
                </a:lnTo>
                <a:lnTo>
                  <a:pt x="110007" y="3073092"/>
                </a:lnTo>
                <a:lnTo>
                  <a:pt x="81613" y="3034738"/>
                </a:lnTo>
                <a:lnTo>
                  <a:pt x="57225" y="2993979"/>
                </a:lnTo>
                <a:lnTo>
                  <a:pt x="36976" y="2951133"/>
                </a:lnTo>
                <a:lnTo>
                  <a:pt x="20997" y="2906517"/>
                </a:lnTo>
                <a:lnTo>
                  <a:pt x="9420" y="2860451"/>
                </a:lnTo>
                <a:lnTo>
                  <a:pt x="2376" y="2813253"/>
                </a:lnTo>
                <a:lnTo>
                  <a:pt x="0" y="2765240"/>
                </a:lnTo>
                <a:lnTo>
                  <a:pt x="0" y="485760"/>
                </a:lnTo>
                <a:lnTo>
                  <a:pt x="2376" y="437749"/>
                </a:lnTo>
                <a:lnTo>
                  <a:pt x="9420" y="390551"/>
                </a:lnTo>
                <a:lnTo>
                  <a:pt x="20997" y="344484"/>
                </a:lnTo>
                <a:lnTo>
                  <a:pt x="36976" y="299868"/>
                </a:lnTo>
                <a:lnTo>
                  <a:pt x="57225" y="257020"/>
                </a:lnTo>
                <a:lnTo>
                  <a:pt x="81613" y="216260"/>
                </a:lnTo>
                <a:lnTo>
                  <a:pt x="110007" y="177906"/>
                </a:lnTo>
                <a:lnTo>
                  <a:pt x="142275" y="142275"/>
                </a:lnTo>
                <a:lnTo>
                  <a:pt x="177906" y="110007"/>
                </a:lnTo>
                <a:lnTo>
                  <a:pt x="216260" y="81613"/>
                </a:lnTo>
                <a:lnTo>
                  <a:pt x="257020" y="57225"/>
                </a:lnTo>
                <a:lnTo>
                  <a:pt x="299868" y="36976"/>
                </a:lnTo>
                <a:lnTo>
                  <a:pt x="344484" y="20997"/>
                </a:lnTo>
                <a:lnTo>
                  <a:pt x="390551" y="9420"/>
                </a:lnTo>
                <a:lnTo>
                  <a:pt x="437749" y="2376"/>
                </a:lnTo>
                <a:lnTo>
                  <a:pt x="485760" y="0"/>
                </a:lnTo>
              </a:path>
            </a:pathLst>
          </a:custGeom>
          <a:ln w="76199">
            <a:solidFill>
              <a:srgbClr val="722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20850" y="951544"/>
            <a:ext cx="4446270" cy="12350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900" spc="265">
                <a:solidFill>
                  <a:srgbClr val="693C13"/>
                </a:solidFill>
              </a:rPr>
              <a:t>SECTORS</a:t>
            </a:r>
            <a:endParaRPr sz="7900"/>
          </a:p>
        </p:txBody>
      </p:sp>
      <p:sp>
        <p:nvSpPr>
          <p:cNvPr id="13" name="object 13" descr=""/>
          <p:cNvSpPr txBox="1"/>
          <p:nvPr/>
        </p:nvSpPr>
        <p:spPr>
          <a:xfrm>
            <a:off x="3060415" y="4852757"/>
            <a:ext cx="6350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20">
                <a:solidFill>
                  <a:srgbClr val="545454"/>
                </a:solidFill>
                <a:latin typeface="Verdana"/>
                <a:cs typeface="Verdana"/>
              </a:rPr>
              <a:t>47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69685" y="3524263"/>
            <a:ext cx="17183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545454"/>
                </a:solidFill>
                <a:latin typeface="Verdana"/>
                <a:cs typeface="Verdana"/>
              </a:rPr>
              <a:t>How</a:t>
            </a:r>
            <a:r>
              <a:rPr dirty="0" sz="2700" spc="-40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700" spc="-290">
                <a:solidFill>
                  <a:srgbClr val="545454"/>
                </a:solidFill>
                <a:latin typeface="Verdana"/>
                <a:cs typeface="Verdana"/>
              </a:rPr>
              <a:t>much?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548322" y="3231183"/>
            <a:ext cx="5191760" cy="3324860"/>
            <a:chOff x="6548322" y="3231183"/>
            <a:chExt cx="5191760" cy="3324860"/>
          </a:xfrm>
        </p:grpSpPr>
        <p:sp>
          <p:nvSpPr>
            <p:cNvPr id="16" name="object 16" descr=""/>
            <p:cNvSpPr/>
            <p:nvPr/>
          </p:nvSpPr>
          <p:spPr>
            <a:xfrm>
              <a:off x="6586423" y="3269284"/>
              <a:ext cx="5115560" cy="3251200"/>
            </a:xfrm>
            <a:custGeom>
              <a:avLst/>
              <a:gdLst/>
              <a:ahLst/>
              <a:cxnLst/>
              <a:rect l="l" t="t" r="r" b="b"/>
              <a:pathLst>
                <a:path w="5115559" h="3251200">
                  <a:moveTo>
                    <a:pt x="4629545" y="3251194"/>
                  </a:moveTo>
                  <a:lnTo>
                    <a:pt x="485775" y="3251194"/>
                  </a:lnTo>
                  <a:lnTo>
                    <a:pt x="437759" y="3248817"/>
                  </a:lnTo>
                  <a:lnTo>
                    <a:pt x="390557" y="3241774"/>
                  </a:lnTo>
                  <a:lnTo>
                    <a:pt x="344486" y="3230196"/>
                  </a:lnTo>
                  <a:lnTo>
                    <a:pt x="299868" y="3214217"/>
                  </a:lnTo>
                  <a:lnTo>
                    <a:pt x="257019" y="3193966"/>
                  </a:lnTo>
                  <a:lnTo>
                    <a:pt x="216260" y="3169577"/>
                  </a:lnTo>
                  <a:lnTo>
                    <a:pt x="177909" y="3141180"/>
                  </a:lnTo>
                  <a:lnTo>
                    <a:pt x="142285" y="3108909"/>
                  </a:lnTo>
                  <a:lnTo>
                    <a:pt x="110013" y="3073275"/>
                  </a:lnTo>
                  <a:lnTo>
                    <a:pt x="81616" y="3034916"/>
                  </a:lnTo>
                  <a:lnTo>
                    <a:pt x="57227" y="2994151"/>
                  </a:lnTo>
                  <a:lnTo>
                    <a:pt x="36977" y="2951299"/>
                  </a:lnTo>
                  <a:lnTo>
                    <a:pt x="20997" y="2906678"/>
                  </a:lnTo>
                  <a:lnTo>
                    <a:pt x="9419" y="2860607"/>
                  </a:lnTo>
                  <a:lnTo>
                    <a:pt x="2376" y="2813404"/>
                  </a:lnTo>
                  <a:lnTo>
                    <a:pt x="0" y="2765391"/>
                  </a:lnTo>
                  <a:lnTo>
                    <a:pt x="0" y="485772"/>
                  </a:lnTo>
                  <a:lnTo>
                    <a:pt x="2376" y="437760"/>
                  </a:lnTo>
                  <a:lnTo>
                    <a:pt x="9419" y="390561"/>
                  </a:lnTo>
                  <a:lnTo>
                    <a:pt x="20997" y="344494"/>
                  </a:lnTo>
                  <a:lnTo>
                    <a:pt x="36977" y="299879"/>
                  </a:lnTo>
                  <a:lnTo>
                    <a:pt x="57227" y="257032"/>
                  </a:lnTo>
                  <a:lnTo>
                    <a:pt x="81616" y="216272"/>
                  </a:lnTo>
                  <a:lnTo>
                    <a:pt x="110013" y="177917"/>
                  </a:lnTo>
                  <a:lnTo>
                    <a:pt x="142285" y="142284"/>
                  </a:lnTo>
                  <a:lnTo>
                    <a:pt x="177909" y="110013"/>
                  </a:lnTo>
                  <a:lnTo>
                    <a:pt x="216260" y="81616"/>
                  </a:lnTo>
                  <a:lnTo>
                    <a:pt x="257019" y="57227"/>
                  </a:lnTo>
                  <a:lnTo>
                    <a:pt x="299868" y="36976"/>
                  </a:lnTo>
                  <a:lnTo>
                    <a:pt x="344486" y="20997"/>
                  </a:lnTo>
                  <a:lnTo>
                    <a:pt x="390557" y="9419"/>
                  </a:lnTo>
                  <a:lnTo>
                    <a:pt x="437759" y="2376"/>
                  </a:lnTo>
                  <a:lnTo>
                    <a:pt x="485774" y="0"/>
                  </a:lnTo>
                  <a:lnTo>
                    <a:pt x="4629546" y="0"/>
                  </a:lnTo>
                  <a:lnTo>
                    <a:pt x="4677561" y="2376"/>
                  </a:lnTo>
                  <a:lnTo>
                    <a:pt x="4724763" y="9419"/>
                  </a:lnTo>
                  <a:lnTo>
                    <a:pt x="4770833" y="20997"/>
                  </a:lnTo>
                  <a:lnTo>
                    <a:pt x="4815452" y="36976"/>
                  </a:lnTo>
                  <a:lnTo>
                    <a:pt x="4858301" y="57227"/>
                  </a:lnTo>
                  <a:lnTo>
                    <a:pt x="4899060" y="81616"/>
                  </a:lnTo>
                  <a:lnTo>
                    <a:pt x="4937411" y="110013"/>
                  </a:lnTo>
                  <a:lnTo>
                    <a:pt x="4973035" y="142284"/>
                  </a:lnTo>
                  <a:lnTo>
                    <a:pt x="5005307" y="177917"/>
                  </a:lnTo>
                  <a:lnTo>
                    <a:pt x="5033703" y="216272"/>
                  </a:lnTo>
                  <a:lnTo>
                    <a:pt x="5058093" y="257032"/>
                  </a:lnTo>
                  <a:lnTo>
                    <a:pt x="5078343" y="299879"/>
                  </a:lnTo>
                  <a:lnTo>
                    <a:pt x="5094323" y="344494"/>
                  </a:lnTo>
                  <a:lnTo>
                    <a:pt x="5105900" y="390561"/>
                  </a:lnTo>
                  <a:lnTo>
                    <a:pt x="5112944" y="437760"/>
                  </a:lnTo>
                  <a:lnTo>
                    <a:pt x="5115320" y="485772"/>
                  </a:lnTo>
                  <a:lnTo>
                    <a:pt x="5115320" y="2765391"/>
                  </a:lnTo>
                  <a:lnTo>
                    <a:pt x="5112944" y="2813404"/>
                  </a:lnTo>
                  <a:lnTo>
                    <a:pt x="5105900" y="2860607"/>
                  </a:lnTo>
                  <a:lnTo>
                    <a:pt x="5094323" y="2906678"/>
                  </a:lnTo>
                  <a:lnTo>
                    <a:pt x="5078343" y="2951299"/>
                  </a:lnTo>
                  <a:lnTo>
                    <a:pt x="5058093" y="2994151"/>
                  </a:lnTo>
                  <a:lnTo>
                    <a:pt x="5033703" y="3034916"/>
                  </a:lnTo>
                  <a:lnTo>
                    <a:pt x="5005307" y="3073275"/>
                  </a:lnTo>
                  <a:lnTo>
                    <a:pt x="4973035" y="3108909"/>
                  </a:lnTo>
                  <a:lnTo>
                    <a:pt x="4937411" y="3141180"/>
                  </a:lnTo>
                  <a:lnTo>
                    <a:pt x="4899060" y="3169577"/>
                  </a:lnTo>
                  <a:lnTo>
                    <a:pt x="4858301" y="3193966"/>
                  </a:lnTo>
                  <a:lnTo>
                    <a:pt x="4815452" y="3214217"/>
                  </a:lnTo>
                  <a:lnTo>
                    <a:pt x="4770833" y="3230196"/>
                  </a:lnTo>
                  <a:lnTo>
                    <a:pt x="4724763" y="3241774"/>
                  </a:lnTo>
                  <a:lnTo>
                    <a:pt x="4677561" y="3248817"/>
                  </a:lnTo>
                  <a:lnTo>
                    <a:pt x="4629545" y="3251194"/>
                  </a:lnTo>
                  <a:close/>
                </a:path>
              </a:pathLst>
            </a:custGeom>
            <a:solidFill>
              <a:srgbClr val="FDF7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586422" y="3269283"/>
              <a:ext cx="5115560" cy="3248660"/>
            </a:xfrm>
            <a:custGeom>
              <a:avLst/>
              <a:gdLst/>
              <a:ahLst/>
              <a:cxnLst/>
              <a:rect l="l" t="t" r="r" b="b"/>
              <a:pathLst>
                <a:path w="5115559" h="3248659">
                  <a:moveTo>
                    <a:pt x="485760" y="0"/>
                  </a:moveTo>
                  <a:lnTo>
                    <a:pt x="4629264" y="0"/>
                  </a:lnTo>
                  <a:lnTo>
                    <a:pt x="4677277" y="2376"/>
                  </a:lnTo>
                  <a:lnTo>
                    <a:pt x="4724476" y="9420"/>
                  </a:lnTo>
                  <a:lnTo>
                    <a:pt x="4770544" y="20997"/>
                  </a:lnTo>
                  <a:lnTo>
                    <a:pt x="4815161" y="36976"/>
                  </a:lnTo>
                  <a:lnTo>
                    <a:pt x="4858009" y="57225"/>
                  </a:lnTo>
                  <a:lnTo>
                    <a:pt x="4898770" y="81613"/>
                  </a:lnTo>
                  <a:lnTo>
                    <a:pt x="4937125" y="110007"/>
                  </a:lnTo>
                  <a:lnTo>
                    <a:pt x="4972754" y="142275"/>
                  </a:lnTo>
                  <a:lnTo>
                    <a:pt x="5005023" y="177906"/>
                  </a:lnTo>
                  <a:lnTo>
                    <a:pt x="5033417" y="216260"/>
                  </a:lnTo>
                  <a:lnTo>
                    <a:pt x="5057804" y="257020"/>
                  </a:lnTo>
                  <a:lnTo>
                    <a:pt x="5078053" y="299868"/>
                  </a:lnTo>
                  <a:lnTo>
                    <a:pt x="5094032" y="344484"/>
                  </a:lnTo>
                  <a:lnTo>
                    <a:pt x="5105609" y="390551"/>
                  </a:lnTo>
                  <a:lnTo>
                    <a:pt x="5112652" y="437749"/>
                  </a:lnTo>
                  <a:lnTo>
                    <a:pt x="5114940" y="483946"/>
                  </a:lnTo>
                </a:path>
                <a:path w="5115559" h="3248659">
                  <a:moveTo>
                    <a:pt x="5114940" y="2767054"/>
                  </a:moveTo>
                  <a:lnTo>
                    <a:pt x="5112652" y="2813253"/>
                  </a:lnTo>
                  <a:lnTo>
                    <a:pt x="5105609" y="2860451"/>
                  </a:lnTo>
                  <a:lnTo>
                    <a:pt x="5094032" y="2906517"/>
                  </a:lnTo>
                  <a:lnTo>
                    <a:pt x="5078053" y="2951133"/>
                  </a:lnTo>
                  <a:lnTo>
                    <a:pt x="5057804" y="2993979"/>
                  </a:lnTo>
                  <a:lnTo>
                    <a:pt x="5033417" y="3034738"/>
                  </a:lnTo>
                  <a:lnTo>
                    <a:pt x="5005023" y="3073092"/>
                  </a:lnTo>
                  <a:lnTo>
                    <a:pt x="4972754" y="3108721"/>
                  </a:lnTo>
                  <a:lnTo>
                    <a:pt x="4937125" y="3140990"/>
                  </a:lnTo>
                  <a:lnTo>
                    <a:pt x="4898770" y="3169384"/>
                  </a:lnTo>
                  <a:lnTo>
                    <a:pt x="4858009" y="3193771"/>
                  </a:lnTo>
                  <a:lnTo>
                    <a:pt x="4815161" y="3214020"/>
                  </a:lnTo>
                  <a:lnTo>
                    <a:pt x="4770544" y="3229999"/>
                  </a:lnTo>
                  <a:lnTo>
                    <a:pt x="4724476" y="3241576"/>
                  </a:lnTo>
                  <a:lnTo>
                    <a:pt x="4681162" y="3248040"/>
                  </a:lnTo>
                </a:path>
                <a:path w="5115559" h="3248659">
                  <a:moveTo>
                    <a:pt x="433864" y="3248040"/>
                  </a:moveTo>
                  <a:lnTo>
                    <a:pt x="390551" y="3241576"/>
                  </a:lnTo>
                  <a:lnTo>
                    <a:pt x="344484" y="3229999"/>
                  </a:lnTo>
                  <a:lnTo>
                    <a:pt x="299868" y="3214020"/>
                  </a:lnTo>
                  <a:lnTo>
                    <a:pt x="257020" y="3193771"/>
                  </a:lnTo>
                  <a:lnTo>
                    <a:pt x="216260" y="3169384"/>
                  </a:lnTo>
                  <a:lnTo>
                    <a:pt x="177906" y="3140990"/>
                  </a:lnTo>
                  <a:lnTo>
                    <a:pt x="142275" y="3108721"/>
                  </a:lnTo>
                  <a:lnTo>
                    <a:pt x="110007" y="3073092"/>
                  </a:lnTo>
                  <a:lnTo>
                    <a:pt x="81613" y="3034738"/>
                  </a:lnTo>
                  <a:lnTo>
                    <a:pt x="57225" y="2993979"/>
                  </a:lnTo>
                  <a:lnTo>
                    <a:pt x="36976" y="2951133"/>
                  </a:lnTo>
                  <a:lnTo>
                    <a:pt x="20997" y="2906517"/>
                  </a:lnTo>
                  <a:lnTo>
                    <a:pt x="9420" y="2860451"/>
                  </a:lnTo>
                  <a:lnTo>
                    <a:pt x="2376" y="2813253"/>
                  </a:lnTo>
                  <a:lnTo>
                    <a:pt x="0" y="2765240"/>
                  </a:lnTo>
                  <a:lnTo>
                    <a:pt x="0" y="485760"/>
                  </a:lnTo>
                  <a:lnTo>
                    <a:pt x="2376" y="437749"/>
                  </a:lnTo>
                  <a:lnTo>
                    <a:pt x="9420" y="390551"/>
                  </a:lnTo>
                  <a:lnTo>
                    <a:pt x="20997" y="344484"/>
                  </a:lnTo>
                  <a:lnTo>
                    <a:pt x="35548" y="303854"/>
                  </a:lnTo>
                </a:path>
                <a:path w="5115559" h="3248659">
                  <a:moveTo>
                    <a:pt x="177546" y="110333"/>
                  </a:moveTo>
                  <a:lnTo>
                    <a:pt x="177903" y="110009"/>
                  </a:lnTo>
                </a:path>
                <a:path w="5115559" h="3248659">
                  <a:moveTo>
                    <a:pt x="180792" y="107870"/>
                  </a:moveTo>
                  <a:lnTo>
                    <a:pt x="216260" y="81613"/>
                  </a:lnTo>
                  <a:lnTo>
                    <a:pt x="257020" y="57225"/>
                  </a:lnTo>
                  <a:lnTo>
                    <a:pt x="299868" y="36976"/>
                  </a:lnTo>
                  <a:lnTo>
                    <a:pt x="344484" y="20997"/>
                  </a:lnTo>
                  <a:lnTo>
                    <a:pt x="390551" y="9420"/>
                  </a:lnTo>
                  <a:lnTo>
                    <a:pt x="437749" y="2376"/>
                  </a:lnTo>
                  <a:lnTo>
                    <a:pt x="485760" y="0"/>
                  </a:lnTo>
                </a:path>
              </a:pathLst>
            </a:custGeom>
            <a:ln w="76200">
              <a:solidFill>
                <a:srgbClr val="7224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443646" y="3524263"/>
            <a:ext cx="15824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545454"/>
                </a:solidFill>
                <a:latin typeface="Verdana"/>
                <a:cs typeface="Verdana"/>
              </a:rPr>
              <a:t>Dimension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67888" y="4852757"/>
            <a:ext cx="21005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80">
                <a:solidFill>
                  <a:srgbClr val="545454"/>
                </a:solidFill>
                <a:latin typeface="Verdana"/>
                <a:cs typeface="Verdana"/>
              </a:rPr>
              <a:t>800x800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432273" y="3524263"/>
            <a:ext cx="25393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dirty="0" sz="2700" spc="-37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700" spc="-330">
                <a:solidFill>
                  <a:srgbClr val="545454"/>
                </a:solidFill>
                <a:latin typeface="Verdana"/>
                <a:cs typeface="Verdana"/>
              </a:rPr>
              <a:t>human-</a:t>
            </a:r>
            <a:r>
              <a:rPr dirty="0" sz="2700" spc="-90">
                <a:solidFill>
                  <a:srgbClr val="545454"/>
                </a:solidFill>
                <a:latin typeface="Verdana"/>
                <a:cs typeface="Verdana"/>
              </a:rPr>
              <a:t>scale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678714" y="5038746"/>
            <a:ext cx="39446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50">
                <a:solidFill>
                  <a:srgbClr val="545454"/>
                </a:solidFill>
                <a:latin typeface="Verdana"/>
                <a:cs typeface="Verdana"/>
              </a:rPr>
              <a:t>1,500</a:t>
            </a:r>
            <a:r>
              <a:rPr dirty="0" sz="4000" spc="-58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4000" spc="-270">
                <a:solidFill>
                  <a:srgbClr val="545454"/>
                </a:solidFill>
                <a:latin typeface="Verdana"/>
                <a:cs typeface="Verdana"/>
              </a:rPr>
              <a:t>inhabitants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628" y="2311481"/>
            <a:ext cx="9672096" cy="7297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33427"/>
            <a:ext cx="8291830" cy="2279015"/>
          </a:xfrm>
          <a:prstGeom prst="rect"/>
        </p:spPr>
        <p:txBody>
          <a:bodyPr wrap="square" lIns="0" tIns="210185" rIns="0" bIns="0" rtlCol="0" vert="horz">
            <a:spAutoFit/>
          </a:bodyPr>
          <a:lstStyle/>
          <a:p>
            <a:pPr marL="12700" marR="5080">
              <a:lnSpc>
                <a:spcPts val="8100"/>
              </a:lnSpc>
              <a:spcBef>
                <a:spcPts val="1655"/>
              </a:spcBef>
            </a:pPr>
            <a:r>
              <a:rPr dirty="0" sz="8000" spc="240"/>
              <a:t>SERVICES</a:t>
            </a:r>
            <a:r>
              <a:rPr dirty="0" sz="8000" spc="-370"/>
              <a:t> </a:t>
            </a:r>
            <a:r>
              <a:rPr dirty="0" sz="8000" spc="-75"/>
              <a:t>WITHIN </a:t>
            </a:r>
            <a:r>
              <a:rPr dirty="0" sz="8000" spc="265"/>
              <a:t>SECTORS</a:t>
            </a:r>
            <a:endParaRPr sz="8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5278328"/>
            <a:ext cx="85725" cy="857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50" y="5964128"/>
            <a:ext cx="85725" cy="857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50" y="6649928"/>
            <a:ext cx="85725" cy="8572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50" y="7335728"/>
            <a:ext cx="85725" cy="8572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50" y="8021528"/>
            <a:ext cx="85725" cy="8572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609079" y="5040552"/>
            <a:ext cx="4751070" cy="490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170">
                <a:solidFill>
                  <a:srgbClr val="404948"/>
                </a:solidFill>
                <a:latin typeface="Verdana"/>
                <a:cs typeface="Verdana"/>
              </a:rPr>
              <a:t>Local</a:t>
            </a:r>
            <a:r>
              <a:rPr dirty="0" sz="2750" spc="-38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95">
                <a:solidFill>
                  <a:srgbClr val="404948"/>
                </a:solidFill>
                <a:latin typeface="Verdana"/>
                <a:cs typeface="Verdana"/>
              </a:rPr>
              <a:t>commerce</a:t>
            </a:r>
            <a:endParaRPr sz="2750">
              <a:latin typeface="Verdana"/>
              <a:cs typeface="Verdana"/>
            </a:endParaRPr>
          </a:p>
          <a:p>
            <a:pPr marL="12700" marR="3216910">
              <a:lnSpc>
                <a:spcPct val="163600"/>
              </a:lnSpc>
            </a:pPr>
            <a:r>
              <a:rPr dirty="0" sz="2750" spc="-85">
                <a:solidFill>
                  <a:srgbClr val="404948"/>
                </a:solidFill>
                <a:latin typeface="Verdana"/>
                <a:cs typeface="Verdana"/>
              </a:rPr>
              <a:t>Housing </a:t>
            </a:r>
            <a:r>
              <a:rPr dirty="0" sz="2750" spc="-190">
                <a:solidFill>
                  <a:srgbClr val="404948"/>
                </a:solidFill>
                <a:latin typeface="Verdana"/>
                <a:cs typeface="Verdana"/>
              </a:rPr>
              <a:t>Education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750" spc="-175">
                <a:solidFill>
                  <a:srgbClr val="404948"/>
                </a:solidFill>
                <a:latin typeface="Verdana"/>
                <a:cs typeface="Verdana"/>
              </a:rPr>
              <a:t>Social</a:t>
            </a:r>
            <a:r>
              <a:rPr dirty="0" sz="2750" spc="-395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265">
                <a:solidFill>
                  <a:srgbClr val="404948"/>
                </a:solidFill>
                <a:latin typeface="Verdana"/>
                <a:cs typeface="Verdana"/>
              </a:rPr>
              <a:t>and</a:t>
            </a:r>
            <a:r>
              <a:rPr dirty="0" sz="2750" spc="-39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200">
                <a:solidFill>
                  <a:srgbClr val="404948"/>
                </a:solidFill>
                <a:latin typeface="Verdana"/>
                <a:cs typeface="Verdana"/>
              </a:rPr>
              <a:t>health</a:t>
            </a:r>
            <a:r>
              <a:rPr dirty="0" sz="2750" spc="-395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404948"/>
                </a:solidFill>
                <a:latin typeface="Verdana"/>
                <a:cs typeface="Verdana"/>
              </a:rPr>
              <a:t>services</a:t>
            </a:r>
            <a:endParaRPr sz="2750">
              <a:latin typeface="Verdana"/>
              <a:cs typeface="Verdana"/>
            </a:endParaRPr>
          </a:p>
          <a:p>
            <a:pPr marL="12700" marR="330200">
              <a:lnSpc>
                <a:spcPts val="2700"/>
              </a:lnSpc>
              <a:spcBef>
                <a:spcPts val="2690"/>
              </a:spcBef>
            </a:pPr>
            <a:r>
              <a:rPr dirty="0" sz="2750" spc="-254">
                <a:solidFill>
                  <a:srgbClr val="404948"/>
                </a:solidFill>
                <a:latin typeface="Verdana"/>
                <a:cs typeface="Verdana"/>
              </a:rPr>
              <a:t>Green</a:t>
            </a:r>
            <a:r>
              <a:rPr dirty="0" sz="2750" spc="-40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125">
                <a:solidFill>
                  <a:srgbClr val="404948"/>
                </a:solidFill>
                <a:latin typeface="Verdana"/>
                <a:cs typeface="Verdana"/>
              </a:rPr>
              <a:t>spaces</a:t>
            </a:r>
            <a:r>
              <a:rPr dirty="0" sz="2750" spc="-40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265">
                <a:solidFill>
                  <a:srgbClr val="404948"/>
                </a:solidFill>
                <a:latin typeface="Verdana"/>
                <a:cs typeface="Verdana"/>
              </a:rPr>
              <a:t>and</a:t>
            </a:r>
            <a:r>
              <a:rPr dirty="0" sz="2750" spc="17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750" spc="-160">
                <a:solidFill>
                  <a:srgbClr val="404948"/>
                </a:solidFill>
                <a:latin typeface="Verdana"/>
                <a:cs typeface="Verdana"/>
              </a:rPr>
              <a:t>recreation </a:t>
            </a:r>
            <a:r>
              <a:rPr dirty="0" sz="2750" spc="-10">
                <a:solidFill>
                  <a:srgbClr val="404948"/>
                </a:solidFill>
                <a:latin typeface="Verdana"/>
                <a:cs typeface="Verdana"/>
              </a:rPr>
              <a:t>areas</a:t>
            </a:r>
            <a:endParaRPr sz="2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27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750" spc="-459">
                <a:solidFill>
                  <a:srgbClr val="404948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28700" y="1047749"/>
            <a:ext cx="16230600" cy="8211184"/>
            <a:chOff x="1028700" y="1047749"/>
            <a:chExt cx="16230600" cy="8211184"/>
          </a:xfrm>
        </p:grpSpPr>
        <p:sp>
          <p:nvSpPr>
            <p:cNvPr id="3" name="object 3" descr=""/>
            <p:cNvSpPr/>
            <p:nvPr/>
          </p:nvSpPr>
          <p:spPr>
            <a:xfrm>
              <a:off x="1028700" y="1047749"/>
              <a:ext cx="9334500" cy="8202930"/>
            </a:xfrm>
            <a:custGeom>
              <a:avLst/>
              <a:gdLst/>
              <a:ahLst/>
              <a:cxnLst/>
              <a:rect l="l" t="t" r="r" b="b"/>
              <a:pathLst>
                <a:path w="9334500" h="8202930">
                  <a:moveTo>
                    <a:pt x="9334487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0" y="8114030"/>
                  </a:lnTo>
                  <a:lnTo>
                    <a:pt x="0" y="8202930"/>
                  </a:lnTo>
                  <a:lnTo>
                    <a:pt x="9334487" y="8202930"/>
                  </a:lnTo>
                  <a:lnTo>
                    <a:pt x="9334487" y="8114030"/>
                  </a:lnTo>
                  <a:lnTo>
                    <a:pt x="95059" y="8114030"/>
                  </a:lnTo>
                  <a:lnTo>
                    <a:pt x="95059" y="95250"/>
                  </a:lnTo>
                  <a:lnTo>
                    <a:pt x="9237408" y="95250"/>
                  </a:lnTo>
                  <a:lnTo>
                    <a:pt x="9237408" y="8113471"/>
                  </a:lnTo>
                  <a:lnTo>
                    <a:pt x="9334487" y="8113471"/>
                  </a:lnTo>
                  <a:lnTo>
                    <a:pt x="9334487" y="95250"/>
                  </a:lnTo>
                  <a:lnTo>
                    <a:pt x="9334487" y="95072"/>
                  </a:lnTo>
                  <a:lnTo>
                    <a:pt x="9334487" y="0"/>
                  </a:lnTo>
                  <a:close/>
                </a:path>
              </a:pathLst>
            </a:custGeom>
            <a:solidFill>
              <a:srgbClr val="A19C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00" y="1047749"/>
              <a:ext cx="7048499" cy="82105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1773" rIns="0" bIns="0" rtlCol="0" vert="horz">
            <a:spAutoFit/>
          </a:bodyPr>
          <a:lstStyle/>
          <a:p>
            <a:pPr marL="2063114">
              <a:lnSpc>
                <a:spcPct val="100000"/>
              </a:lnSpc>
              <a:spcBef>
                <a:spcPts val="120"/>
              </a:spcBef>
            </a:pPr>
            <a:r>
              <a:rPr dirty="0" spc="190"/>
              <a:t>ADVANTAGES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674759" y="4172923"/>
            <a:ext cx="4042410" cy="3008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2300" spc="-170">
                <a:solidFill>
                  <a:srgbClr val="545454"/>
                </a:solidFill>
                <a:latin typeface="Verdana"/>
                <a:cs typeface="Verdana"/>
              </a:rPr>
              <a:t>Reduced</a:t>
            </a:r>
            <a:r>
              <a:rPr dirty="0" sz="2300" spc="-30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70">
                <a:solidFill>
                  <a:srgbClr val="545454"/>
                </a:solidFill>
                <a:latin typeface="Verdana"/>
                <a:cs typeface="Verdana"/>
              </a:rPr>
              <a:t>traffic</a:t>
            </a:r>
            <a:r>
              <a:rPr dirty="0" sz="2300" spc="-29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22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dirty="0" sz="2300" spc="-29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85">
                <a:solidFill>
                  <a:srgbClr val="545454"/>
                </a:solidFill>
                <a:latin typeface="Verdana"/>
                <a:cs typeface="Verdana"/>
              </a:rPr>
              <a:t>congestion</a:t>
            </a:r>
            <a:endParaRPr sz="2300">
              <a:latin typeface="Verdana"/>
              <a:cs typeface="Verdana"/>
            </a:endParaRPr>
          </a:p>
          <a:p>
            <a:pPr algn="ctr" marL="320040" marR="312420" indent="-635">
              <a:lnSpc>
                <a:spcPct val="250000"/>
              </a:lnSpc>
            </a:pPr>
            <a:r>
              <a:rPr dirty="0" sz="2300" spc="-100">
                <a:solidFill>
                  <a:srgbClr val="545454"/>
                </a:solidFill>
                <a:latin typeface="Verdana"/>
                <a:cs typeface="Verdana"/>
              </a:rPr>
              <a:t>Accessibility</a:t>
            </a:r>
            <a:r>
              <a:rPr dirty="0" sz="2300" spc="-30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75">
                <a:solidFill>
                  <a:srgbClr val="545454"/>
                </a:solidFill>
                <a:latin typeface="Verdana"/>
                <a:cs typeface="Verdana"/>
              </a:rPr>
              <a:t>to</a:t>
            </a:r>
            <a:r>
              <a:rPr dirty="0" sz="2300" spc="-30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545454"/>
                </a:solidFill>
                <a:latin typeface="Verdana"/>
                <a:cs typeface="Verdana"/>
              </a:rPr>
              <a:t>services </a:t>
            </a:r>
            <a:r>
              <a:rPr dirty="0" sz="2300" spc="-180">
                <a:solidFill>
                  <a:srgbClr val="545454"/>
                </a:solidFill>
                <a:latin typeface="Verdana"/>
                <a:cs typeface="Verdana"/>
              </a:rPr>
              <a:t>Support</a:t>
            </a:r>
            <a:r>
              <a:rPr dirty="0" sz="2300" spc="-305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110">
                <a:solidFill>
                  <a:srgbClr val="545454"/>
                </a:solidFill>
                <a:latin typeface="Verdana"/>
                <a:cs typeface="Verdana"/>
              </a:rPr>
              <a:t>for</a:t>
            </a:r>
            <a:r>
              <a:rPr dirty="0" sz="2300" spc="-30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200">
                <a:solidFill>
                  <a:srgbClr val="545454"/>
                </a:solidFill>
                <a:latin typeface="Verdana"/>
                <a:cs typeface="Verdana"/>
              </a:rPr>
              <a:t>community</a:t>
            </a:r>
            <a:r>
              <a:rPr dirty="0" sz="2300" spc="-30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35">
                <a:solidFill>
                  <a:srgbClr val="545454"/>
                </a:solidFill>
                <a:latin typeface="Verdana"/>
                <a:cs typeface="Verdana"/>
              </a:rPr>
              <a:t>life </a:t>
            </a:r>
            <a:r>
              <a:rPr dirty="0" sz="2300" spc="-135">
                <a:solidFill>
                  <a:srgbClr val="545454"/>
                </a:solidFill>
                <a:latin typeface="Verdana"/>
                <a:cs typeface="Verdana"/>
              </a:rPr>
              <a:t>Resilience</a:t>
            </a:r>
            <a:r>
              <a:rPr dirty="0" sz="2300" spc="-29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19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dirty="0" sz="2300" spc="-29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dirty="0" sz="2300" spc="-80">
                <a:solidFill>
                  <a:srgbClr val="545454"/>
                </a:solidFill>
                <a:latin typeface="Verdana"/>
                <a:cs typeface="Verdana"/>
              </a:rPr>
              <a:t>Emergencies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8700" y="3424813"/>
            <a:ext cx="9793605" cy="92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959"/>
              </a:lnSpc>
            </a:pPr>
            <a:r>
              <a:rPr dirty="0" sz="6050" spc="-45" b="1">
                <a:solidFill>
                  <a:srgbClr val="72240F"/>
                </a:solidFill>
                <a:latin typeface="Trebuchet MS"/>
                <a:cs typeface="Trebuchet MS"/>
              </a:rPr>
              <a:t>INTEGRATION</a:t>
            </a:r>
            <a:r>
              <a:rPr dirty="0" sz="6050" spc="-330" b="1">
                <a:solidFill>
                  <a:srgbClr val="72240F"/>
                </a:solidFill>
                <a:latin typeface="Trebuchet MS"/>
                <a:cs typeface="Trebuchet MS"/>
              </a:rPr>
              <a:t> </a:t>
            </a:r>
            <a:r>
              <a:rPr dirty="0" sz="6050" spc="-140" b="1">
                <a:solidFill>
                  <a:srgbClr val="72240F"/>
                </a:solidFill>
                <a:latin typeface="Trebuchet MS"/>
                <a:cs typeface="Trebuchet MS"/>
              </a:rPr>
              <a:t>WITH</a:t>
            </a:r>
            <a:r>
              <a:rPr dirty="0" sz="6050" spc="-320" b="1">
                <a:solidFill>
                  <a:srgbClr val="72240F"/>
                </a:solidFill>
                <a:latin typeface="Trebuchet MS"/>
                <a:cs typeface="Trebuchet MS"/>
              </a:rPr>
              <a:t> </a:t>
            </a:r>
            <a:r>
              <a:rPr dirty="0" sz="6050" spc="-125" b="1">
                <a:solidFill>
                  <a:srgbClr val="72240F"/>
                </a:solidFill>
                <a:latin typeface="Trebuchet MS"/>
                <a:cs typeface="Trebuchet MS"/>
              </a:rPr>
              <a:t>NATURE</a:t>
            </a:r>
            <a:endParaRPr sz="6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1300" y="1079531"/>
            <a:ext cx="8082915" cy="20256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 spc="-180" b="0">
                <a:solidFill>
                  <a:srgbClr val="404948"/>
                </a:solidFill>
                <a:latin typeface="Verdana"/>
                <a:cs typeface="Verdana"/>
              </a:rPr>
              <a:t>Each</a:t>
            </a:r>
            <a:r>
              <a:rPr dirty="0" sz="2300" spc="-34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00" b="0">
                <a:solidFill>
                  <a:srgbClr val="404948"/>
                </a:solidFill>
                <a:latin typeface="Verdana"/>
                <a:cs typeface="Verdana"/>
              </a:rPr>
              <a:t>sector</a:t>
            </a:r>
            <a:r>
              <a:rPr dirty="0" sz="2300" spc="-33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80" b="0">
                <a:solidFill>
                  <a:srgbClr val="404948"/>
                </a:solidFill>
                <a:latin typeface="Verdana"/>
                <a:cs typeface="Verdana"/>
              </a:rPr>
              <a:t>is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00" b="0">
                <a:solidFill>
                  <a:srgbClr val="404948"/>
                </a:solidFill>
                <a:latin typeface="Verdana"/>
                <a:cs typeface="Verdana"/>
              </a:rPr>
              <a:t>surrounded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70" b="0">
                <a:solidFill>
                  <a:srgbClr val="404948"/>
                </a:solidFill>
                <a:latin typeface="Verdana"/>
                <a:cs typeface="Verdana"/>
              </a:rPr>
              <a:t>by</a:t>
            </a:r>
            <a:r>
              <a:rPr dirty="0" sz="2300" spc="14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00" b="0">
                <a:solidFill>
                  <a:srgbClr val="404948"/>
                </a:solidFill>
                <a:latin typeface="Verdana"/>
                <a:cs typeface="Verdana"/>
              </a:rPr>
              <a:t>large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04" b="0">
                <a:solidFill>
                  <a:srgbClr val="404948"/>
                </a:solidFill>
                <a:latin typeface="Verdana"/>
                <a:cs typeface="Verdana"/>
              </a:rPr>
              <a:t>green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50" b="0">
                <a:solidFill>
                  <a:srgbClr val="404948"/>
                </a:solidFill>
                <a:latin typeface="Verdana"/>
                <a:cs typeface="Verdana"/>
              </a:rPr>
              <a:t>spaces,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90" b="0">
                <a:solidFill>
                  <a:srgbClr val="404948"/>
                </a:solidFill>
                <a:latin typeface="Verdana"/>
                <a:cs typeface="Verdana"/>
              </a:rPr>
              <a:t>which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45" b="0">
                <a:solidFill>
                  <a:srgbClr val="404948"/>
                </a:solidFill>
                <a:latin typeface="Verdana"/>
                <a:cs typeface="Verdana"/>
              </a:rPr>
              <a:t>not</a:t>
            </a:r>
            <a:r>
              <a:rPr dirty="0" sz="2300" spc="-33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65" b="0">
                <a:solidFill>
                  <a:srgbClr val="404948"/>
                </a:solidFill>
                <a:latin typeface="Verdana"/>
                <a:cs typeface="Verdana"/>
              </a:rPr>
              <a:t>only </a:t>
            </a:r>
            <a:r>
              <a:rPr dirty="0" sz="2300" spc="-190" b="0">
                <a:solidFill>
                  <a:srgbClr val="404948"/>
                </a:solidFill>
                <a:latin typeface="Verdana"/>
                <a:cs typeface="Verdana"/>
              </a:rPr>
              <a:t>enhance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40" b="0">
                <a:solidFill>
                  <a:srgbClr val="404948"/>
                </a:solidFill>
                <a:latin typeface="Verdana"/>
                <a:cs typeface="Verdana"/>
              </a:rPr>
              <a:t>the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10" b="0">
                <a:solidFill>
                  <a:srgbClr val="404948"/>
                </a:solidFill>
                <a:latin typeface="Verdana"/>
                <a:cs typeface="Verdana"/>
              </a:rPr>
              <a:t>aesthetic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00" b="0">
                <a:solidFill>
                  <a:srgbClr val="404948"/>
                </a:solidFill>
                <a:latin typeface="Verdana"/>
                <a:cs typeface="Verdana"/>
              </a:rPr>
              <a:t>appeal</a:t>
            </a:r>
            <a:r>
              <a:rPr dirty="0" sz="2300" spc="-31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60" b="0">
                <a:solidFill>
                  <a:srgbClr val="404948"/>
                </a:solidFill>
                <a:latin typeface="Verdana"/>
                <a:cs typeface="Verdana"/>
              </a:rPr>
              <a:t>of</a:t>
            </a:r>
            <a:r>
              <a:rPr dirty="0" sz="2300" spc="-31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40" b="0">
                <a:solidFill>
                  <a:srgbClr val="404948"/>
                </a:solidFill>
                <a:latin typeface="Verdana"/>
                <a:cs typeface="Verdana"/>
              </a:rPr>
              <a:t>the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10" b="0">
                <a:solidFill>
                  <a:srgbClr val="404948"/>
                </a:solidFill>
                <a:latin typeface="Verdana"/>
                <a:cs typeface="Verdana"/>
              </a:rPr>
              <a:t>city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65" b="0">
                <a:solidFill>
                  <a:srgbClr val="404948"/>
                </a:solidFill>
                <a:latin typeface="Verdana"/>
                <a:cs typeface="Verdana"/>
              </a:rPr>
              <a:t>but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40" b="0">
                <a:solidFill>
                  <a:srgbClr val="404948"/>
                </a:solidFill>
                <a:latin typeface="Verdana"/>
                <a:cs typeface="Verdana"/>
              </a:rPr>
              <a:t>also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50" b="0">
                <a:solidFill>
                  <a:srgbClr val="404948"/>
                </a:solidFill>
                <a:latin typeface="Verdana"/>
                <a:cs typeface="Verdana"/>
              </a:rPr>
              <a:t>contribute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5" b="0">
                <a:solidFill>
                  <a:srgbClr val="404948"/>
                </a:solidFill>
                <a:latin typeface="Verdana"/>
                <a:cs typeface="Verdana"/>
              </a:rPr>
              <a:t>to </a:t>
            </a:r>
            <a:r>
              <a:rPr dirty="0" sz="2300" spc="-140" b="0">
                <a:solidFill>
                  <a:srgbClr val="404948"/>
                </a:solidFill>
                <a:latin typeface="Verdana"/>
                <a:cs typeface="Verdana"/>
              </a:rPr>
              <a:t>the</a:t>
            </a:r>
            <a:r>
              <a:rPr dirty="0" sz="2300" spc="-32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80" b="0">
                <a:solidFill>
                  <a:srgbClr val="404948"/>
                </a:solidFill>
                <a:latin typeface="Verdana"/>
                <a:cs typeface="Verdana"/>
              </a:rPr>
              <a:t>quality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60" b="0">
                <a:solidFill>
                  <a:srgbClr val="404948"/>
                </a:solidFill>
                <a:latin typeface="Verdana"/>
                <a:cs typeface="Verdana"/>
              </a:rPr>
              <a:t>of</a:t>
            </a:r>
            <a:r>
              <a:rPr dirty="0" sz="2300" spc="-31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50" b="0">
                <a:solidFill>
                  <a:srgbClr val="404948"/>
                </a:solidFill>
                <a:latin typeface="Verdana"/>
                <a:cs typeface="Verdana"/>
              </a:rPr>
              <a:t>life.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65" b="0">
                <a:solidFill>
                  <a:srgbClr val="404948"/>
                </a:solidFill>
                <a:latin typeface="Verdana"/>
                <a:cs typeface="Verdana"/>
              </a:rPr>
              <a:t>Parks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35" b="0">
                <a:solidFill>
                  <a:srgbClr val="404948"/>
                </a:solidFill>
                <a:latin typeface="Verdana"/>
                <a:cs typeface="Verdana"/>
              </a:rPr>
              <a:t>and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70" b="0">
                <a:solidFill>
                  <a:srgbClr val="404948"/>
                </a:solidFill>
                <a:latin typeface="Verdana"/>
                <a:cs typeface="Verdana"/>
              </a:rPr>
              <a:t>public</a:t>
            </a:r>
            <a:r>
              <a:rPr dirty="0" sz="2300" spc="-32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14" b="0">
                <a:solidFill>
                  <a:srgbClr val="404948"/>
                </a:solidFill>
                <a:latin typeface="Verdana"/>
                <a:cs typeface="Verdana"/>
              </a:rPr>
              <a:t>spaces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04" b="0">
                <a:solidFill>
                  <a:srgbClr val="404948"/>
                </a:solidFill>
                <a:latin typeface="Verdana"/>
                <a:cs typeface="Verdana"/>
              </a:rPr>
              <a:t>are</a:t>
            </a:r>
            <a:r>
              <a:rPr dirty="0" sz="2300" spc="-32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45" b="0">
                <a:solidFill>
                  <a:srgbClr val="404948"/>
                </a:solidFill>
                <a:latin typeface="Verdana"/>
                <a:cs typeface="Verdana"/>
              </a:rPr>
              <a:t>an</a:t>
            </a:r>
            <a:r>
              <a:rPr dirty="0" sz="2300" spc="-32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75" b="0">
                <a:solidFill>
                  <a:srgbClr val="404948"/>
                </a:solidFill>
                <a:latin typeface="Verdana"/>
                <a:cs typeface="Verdana"/>
              </a:rPr>
              <a:t>integral</a:t>
            </a:r>
            <a:r>
              <a:rPr dirty="0" sz="2300" spc="-31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75" b="0">
                <a:solidFill>
                  <a:srgbClr val="404948"/>
                </a:solidFill>
                <a:latin typeface="Verdana"/>
                <a:cs typeface="Verdana"/>
              </a:rPr>
              <a:t>part</a:t>
            </a:r>
            <a:r>
              <a:rPr dirty="0" sz="2300" spc="-32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5" b="0">
                <a:solidFill>
                  <a:srgbClr val="404948"/>
                </a:solidFill>
                <a:latin typeface="Verdana"/>
                <a:cs typeface="Verdana"/>
              </a:rPr>
              <a:t>of </a:t>
            </a:r>
            <a:r>
              <a:rPr dirty="0" sz="2300" spc="-200" b="0">
                <a:solidFill>
                  <a:srgbClr val="404948"/>
                </a:solidFill>
                <a:latin typeface="Verdana"/>
                <a:cs typeface="Verdana"/>
              </a:rPr>
              <a:t>daily</a:t>
            </a:r>
            <a:r>
              <a:rPr dirty="0" sz="2300" spc="-30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50" b="0">
                <a:solidFill>
                  <a:srgbClr val="404948"/>
                </a:solidFill>
                <a:latin typeface="Verdana"/>
                <a:cs typeface="Verdana"/>
              </a:rPr>
              <a:t>life,</a:t>
            </a:r>
            <a:r>
              <a:rPr dirty="0" sz="2300" spc="-29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35" b="0">
                <a:solidFill>
                  <a:srgbClr val="404948"/>
                </a:solidFill>
                <a:latin typeface="Verdana"/>
                <a:cs typeface="Verdana"/>
              </a:rPr>
              <a:t>offering</a:t>
            </a:r>
            <a:r>
              <a:rPr dirty="0" sz="2300" spc="-30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35" b="0">
                <a:solidFill>
                  <a:srgbClr val="404948"/>
                </a:solidFill>
                <a:latin typeface="Verdana"/>
                <a:cs typeface="Verdana"/>
              </a:rPr>
              <a:t>places</a:t>
            </a:r>
            <a:r>
              <a:rPr dirty="0" sz="2300" spc="-30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20" b="0">
                <a:solidFill>
                  <a:srgbClr val="404948"/>
                </a:solidFill>
                <a:latin typeface="Verdana"/>
                <a:cs typeface="Verdana"/>
              </a:rPr>
              <a:t>for</a:t>
            </a:r>
            <a:r>
              <a:rPr dirty="0" sz="2300" spc="-290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95" b="0">
                <a:solidFill>
                  <a:srgbClr val="404948"/>
                </a:solidFill>
                <a:latin typeface="Verdana"/>
                <a:cs typeface="Verdana"/>
              </a:rPr>
              <a:t>meetings,</a:t>
            </a:r>
            <a:r>
              <a:rPr dirty="0" sz="2300" spc="-29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180" b="0">
                <a:solidFill>
                  <a:srgbClr val="404948"/>
                </a:solidFill>
                <a:latin typeface="Verdana"/>
                <a:cs typeface="Verdana"/>
              </a:rPr>
              <a:t>recreation,</a:t>
            </a:r>
            <a:r>
              <a:rPr dirty="0" sz="2300" spc="-295" b="0">
                <a:solidFill>
                  <a:srgbClr val="404948"/>
                </a:solidFill>
                <a:latin typeface="Verdana"/>
                <a:cs typeface="Verdana"/>
              </a:rPr>
              <a:t> </a:t>
            </a:r>
            <a:r>
              <a:rPr dirty="0" sz="2300" spc="-25" b="0">
                <a:solidFill>
                  <a:srgbClr val="404948"/>
                </a:solidFill>
                <a:latin typeface="Verdana"/>
                <a:cs typeface="Verdana"/>
              </a:rPr>
              <a:t>and </a:t>
            </a:r>
            <a:r>
              <a:rPr dirty="0" sz="2300" spc="-105" b="0">
                <a:solidFill>
                  <a:srgbClr val="404948"/>
                </a:solidFill>
                <a:latin typeface="Verdana"/>
                <a:cs typeface="Verdana"/>
              </a:rPr>
              <a:t>relaxation.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28700" y="3115787"/>
            <a:ext cx="16230600" cy="66675"/>
          </a:xfrm>
          <a:custGeom>
            <a:avLst/>
            <a:gdLst/>
            <a:ahLst/>
            <a:cxnLst/>
            <a:rect l="l" t="t" r="r" b="b"/>
            <a:pathLst>
              <a:path w="16230600" h="66675">
                <a:moveTo>
                  <a:pt x="16230600" y="66675"/>
                </a:moveTo>
                <a:lnTo>
                  <a:pt x="0" y="66675"/>
                </a:lnTo>
                <a:lnTo>
                  <a:pt x="0" y="0"/>
                </a:lnTo>
                <a:lnTo>
                  <a:pt x="16230600" y="0"/>
                </a:lnTo>
                <a:lnTo>
                  <a:pt x="16230600" y="66675"/>
                </a:lnTo>
                <a:close/>
              </a:path>
            </a:pathLst>
          </a:custGeom>
          <a:solidFill>
            <a:srgbClr val="6E91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18" y="3562959"/>
            <a:ext cx="16240121" cy="54197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340445" y="1028896"/>
            <a:ext cx="6997700" cy="205232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326515" marR="5080" indent="-1314450">
              <a:lnSpc>
                <a:spcPts val="7390"/>
              </a:lnSpc>
              <a:spcBef>
                <a:spcPts val="1325"/>
              </a:spcBef>
            </a:pPr>
            <a:r>
              <a:rPr dirty="0" sz="7100" spc="-10" b="1">
                <a:solidFill>
                  <a:srgbClr val="77721F"/>
                </a:solidFill>
                <a:latin typeface="Trebuchet MS"/>
                <a:cs typeface="Trebuchet MS"/>
              </a:rPr>
              <a:t>INTEGRATION </a:t>
            </a:r>
            <a:r>
              <a:rPr dirty="0" sz="7100" spc="-135" b="1">
                <a:solidFill>
                  <a:srgbClr val="77721F"/>
                </a:solidFill>
                <a:latin typeface="Trebuchet MS"/>
                <a:cs typeface="Trebuchet MS"/>
              </a:rPr>
              <a:t>WITH</a:t>
            </a:r>
            <a:r>
              <a:rPr dirty="0" sz="7100" spc="-380" b="1">
                <a:solidFill>
                  <a:srgbClr val="77721F"/>
                </a:solidFill>
                <a:latin typeface="Trebuchet MS"/>
                <a:cs typeface="Trebuchet MS"/>
              </a:rPr>
              <a:t> </a:t>
            </a:r>
            <a:r>
              <a:rPr dirty="0" sz="7100" spc="-160" b="1">
                <a:solidFill>
                  <a:srgbClr val="77721F"/>
                </a:solidFill>
                <a:latin typeface="Trebuchet MS"/>
                <a:cs typeface="Trebuchet MS"/>
              </a:rPr>
              <a:t>NATURE</a:t>
            </a:r>
            <a:endParaRPr sz="7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Elisa Valentino</dc:creator>
  <cp:keywords>DAGWYjql8mo,BAFYhXUAtk4</cp:keywords>
  <dc:title>CHA</dc:title>
  <dcterms:created xsi:type="dcterms:W3CDTF">2024-11-21T13:23:54Z</dcterms:created>
  <dcterms:modified xsi:type="dcterms:W3CDTF">2024-11-21T13:23:54Z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Canva</vt:lpwstr>
  </property>
  <property fmtid="{D5CDD505-2E9C-101B-9397-08002B2CF9AE}" pid="4" name="LastSaved">
    <vt:filetime>2024-11-21T00:00:00Z</vt:filetime>
  </property>
  <property fmtid="{D5CDD505-2E9C-101B-9397-08002B2CF9AE}" pid="5" name="Producer">
    <vt:lpwstr>3-Heights(TM) PDF Security Shell 4.8.25.2 (http://www.pdf-tools.com)</vt:lpwstr>
  </property>
</Properties>
</file>