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70" r:id="rId5"/>
    <p:sldId id="259" r:id="rId6"/>
    <p:sldId id="263" r:id="rId7"/>
    <p:sldId id="264" r:id="rId8"/>
    <p:sldId id="265" r:id="rId9"/>
    <p:sldId id="266" r:id="rId10"/>
    <p:sldId id="260" r:id="rId11"/>
    <p:sldId id="261" r:id="rId12"/>
    <p:sldId id="262" r:id="rId13"/>
    <p:sldId id="267" r:id="rId14"/>
    <p:sldId id="268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38519-F6F5-4CCC-980A-761E49660186}" type="datetimeFigureOut">
              <a:rPr lang="es-AR" smtClean="0"/>
              <a:t>03/12/2013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CAE4D-E4C9-4B1B-8F15-5C71ABDAABE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769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CAE4D-E4C9-4B1B-8F15-5C71ABDAABE4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271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0E3-E26C-46B0-A376-9CAF4104A68E}" type="datetimeFigureOut">
              <a:rPr lang="es-AR" smtClean="0"/>
              <a:t>03/12/2013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1AA7-9AC3-46BD-90B0-BF7D69AC99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218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0E3-E26C-46B0-A376-9CAF4104A68E}" type="datetimeFigureOut">
              <a:rPr lang="es-AR" smtClean="0"/>
              <a:t>03/12/2013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1AA7-9AC3-46BD-90B0-BF7D69AC99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224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0E3-E26C-46B0-A376-9CAF4104A68E}" type="datetimeFigureOut">
              <a:rPr lang="es-AR" smtClean="0"/>
              <a:t>03/12/2013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1AA7-9AC3-46BD-90B0-BF7D69AC99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308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0E3-E26C-46B0-A376-9CAF4104A68E}" type="datetimeFigureOut">
              <a:rPr lang="es-AR" smtClean="0"/>
              <a:t>03/12/2013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1AA7-9AC3-46BD-90B0-BF7D69AC99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710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0E3-E26C-46B0-A376-9CAF4104A68E}" type="datetimeFigureOut">
              <a:rPr lang="es-AR" smtClean="0"/>
              <a:t>03/12/2013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1AA7-9AC3-46BD-90B0-BF7D69AC99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945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0E3-E26C-46B0-A376-9CAF4104A68E}" type="datetimeFigureOut">
              <a:rPr lang="es-AR" smtClean="0"/>
              <a:t>03/12/2013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1AA7-9AC3-46BD-90B0-BF7D69AC99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780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0E3-E26C-46B0-A376-9CAF4104A68E}" type="datetimeFigureOut">
              <a:rPr lang="es-AR" smtClean="0"/>
              <a:t>03/12/2013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1AA7-9AC3-46BD-90B0-BF7D69AC99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604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0E3-E26C-46B0-A376-9CAF4104A68E}" type="datetimeFigureOut">
              <a:rPr lang="es-AR" smtClean="0"/>
              <a:t>03/12/2013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1AA7-9AC3-46BD-90B0-BF7D69AC99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980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0E3-E26C-46B0-A376-9CAF4104A68E}" type="datetimeFigureOut">
              <a:rPr lang="es-AR" smtClean="0"/>
              <a:t>03/12/2013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1AA7-9AC3-46BD-90B0-BF7D69AC99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006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0E3-E26C-46B0-A376-9CAF4104A68E}" type="datetimeFigureOut">
              <a:rPr lang="es-AR" smtClean="0"/>
              <a:t>03/12/2013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1AA7-9AC3-46BD-90B0-BF7D69AC99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614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60E3-E26C-46B0-A376-9CAF4104A68E}" type="datetimeFigureOut">
              <a:rPr lang="es-AR" smtClean="0"/>
              <a:t>03/12/2013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61AA7-9AC3-46BD-90B0-BF7D69AC99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740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C60E3-E26C-46B0-A376-9CAF4104A68E}" type="datetimeFigureOut">
              <a:rPr lang="es-AR" smtClean="0"/>
              <a:t>03/12/2013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61AA7-9AC3-46BD-90B0-BF7D69AC99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9827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fandra.files.wordpress.com/2012/09/aldo-ros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6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954309" y="0"/>
            <a:ext cx="216024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latin typeface="BankGothic Lt BT" panose="020B0607020203060204" pitchFamily="34" charset="0"/>
                <a:cs typeface="Andalus" panose="02020603050405020304" pitchFamily="18" charset="-78"/>
              </a:rPr>
              <a:t>A</a:t>
            </a:r>
          </a:p>
          <a:p>
            <a:pPr algn="ctr"/>
            <a:r>
              <a:rPr lang="es-AR" sz="3600" b="1" dirty="0" smtClean="0">
                <a:latin typeface="BankGothic Lt BT" panose="020B0607020203060204" pitchFamily="34" charset="0"/>
                <a:cs typeface="Andalus" panose="02020603050405020304" pitchFamily="18" charset="-78"/>
              </a:rPr>
              <a:t>L</a:t>
            </a:r>
          </a:p>
          <a:p>
            <a:pPr algn="ctr"/>
            <a:r>
              <a:rPr lang="es-AR" sz="3600" b="1" dirty="0" smtClean="0">
                <a:latin typeface="BankGothic Lt BT" panose="020B0607020203060204" pitchFamily="34" charset="0"/>
                <a:cs typeface="Andalus" panose="02020603050405020304" pitchFamily="18" charset="-78"/>
              </a:rPr>
              <a:t>D</a:t>
            </a:r>
          </a:p>
          <a:p>
            <a:pPr algn="ctr"/>
            <a:r>
              <a:rPr lang="es-AR" sz="3600" b="1" dirty="0" smtClean="0">
                <a:latin typeface="BankGothic Lt BT" panose="020B0607020203060204" pitchFamily="34" charset="0"/>
                <a:cs typeface="Andalus" panose="02020603050405020304" pitchFamily="18" charset="-78"/>
              </a:rPr>
              <a:t>O</a:t>
            </a:r>
          </a:p>
          <a:p>
            <a:pPr algn="ctr"/>
            <a:endParaRPr lang="es-AR" sz="1600" b="1" dirty="0">
              <a:latin typeface="BankGothic Lt BT" panose="020B0607020203060204" pitchFamily="34" charset="0"/>
              <a:cs typeface="Andalus" panose="02020603050405020304" pitchFamily="18" charset="-78"/>
            </a:endParaRPr>
          </a:p>
          <a:p>
            <a:pPr algn="ctr"/>
            <a:r>
              <a:rPr lang="es-AR" sz="3600" b="1" dirty="0" smtClean="0">
                <a:latin typeface="BankGothic Lt BT" panose="020B0607020203060204" pitchFamily="34" charset="0"/>
                <a:cs typeface="Andalus" panose="02020603050405020304" pitchFamily="18" charset="-78"/>
              </a:rPr>
              <a:t>R</a:t>
            </a:r>
          </a:p>
          <a:p>
            <a:pPr algn="ctr"/>
            <a:r>
              <a:rPr lang="es-AR" sz="3600" b="1" dirty="0" smtClean="0">
                <a:latin typeface="BankGothic Lt BT" panose="020B0607020203060204" pitchFamily="34" charset="0"/>
                <a:cs typeface="Andalus" panose="02020603050405020304" pitchFamily="18" charset="-78"/>
              </a:rPr>
              <a:t>O</a:t>
            </a:r>
          </a:p>
          <a:p>
            <a:pPr algn="ctr"/>
            <a:r>
              <a:rPr lang="es-AR" sz="3600" b="1" dirty="0" smtClean="0">
                <a:latin typeface="BankGothic Lt BT" panose="020B0607020203060204" pitchFamily="34" charset="0"/>
                <a:cs typeface="Andalus" panose="02020603050405020304" pitchFamily="18" charset="-78"/>
              </a:rPr>
              <a:t>S</a:t>
            </a:r>
          </a:p>
          <a:p>
            <a:pPr algn="ctr"/>
            <a:r>
              <a:rPr lang="es-AR" sz="3600" b="1" dirty="0" smtClean="0">
                <a:latin typeface="BankGothic Lt BT" panose="020B0607020203060204" pitchFamily="34" charset="0"/>
                <a:cs typeface="Andalus" panose="02020603050405020304" pitchFamily="18" charset="-78"/>
              </a:rPr>
              <a:t>S</a:t>
            </a:r>
          </a:p>
          <a:p>
            <a:pPr algn="ctr"/>
            <a:r>
              <a:rPr lang="es-AR" sz="3600" b="1" dirty="0" smtClean="0">
                <a:latin typeface="BankGothic Lt BT" panose="020B0607020203060204" pitchFamily="34" charset="0"/>
                <a:cs typeface="Andalus" panose="02020603050405020304" pitchFamily="18" charset="-78"/>
              </a:rPr>
              <a:t>I</a:t>
            </a:r>
          </a:p>
          <a:p>
            <a:endParaRPr lang="es-AR" sz="1700" dirty="0">
              <a:latin typeface="BankGothic Lt BT" panose="020B0607020203060204" pitchFamily="34" charset="0"/>
              <a:cs typeface="Andalus" panose="02020603050405020304" pitchFamily="18" charset="-78"/>
            </a:endParaRPr>
          </a:p>
          <a:p>
            <a:pPr algn="ctr"/>
            <a:r>
              <a:rPr lang="es-AR" sz="1700" dirty="0" smtClean="0">
                <a:latin typeface="BankGothic Lt BT" panose="020B0607020203060204" pitchFamily="34" charset="0"/>
                <a:cs typeface="Andalus" panose="02020603050405020304" pitchFamily="18" charset="-78"/>
              </a:rPr>
              <a:t>3 </a:t>
            </a:r>
            <a:r>
              <a:rPr lang="es-AR" sz="1700" dirty="0">
                <a:latin typeface="BankGothic Lt BT" panose="020B0607020203060204" pitchFamily="34" charset="0"/>
                <a:cs typeface="Andalus" panose="02020603050405020304" pitchFamily="18" charset="-78"/>
              </a:rPr>
              <a:t>de mayo de </a:t>
            </a:r>
            <a:r>
              <a:rPr lang="es-AR" sz="1700" dirty="0" smtClean="0">
                <a:latin typeface="BankGothic Lt BT" panose="020B0607020203060204" pitchFamily="34" charset="0"/>
                <a:cs typeface="Andalus" panose="02020603050405020304" pitchFamily="18" charset="-78"/>
              </a:rPr>
              <a:t>1931</a:t>
            </a:r>
          </a:p>
          <a:p>
            <a:pPr algn="ctr"/>
            <a:r>
              <a:rPr lang="es-AR" sz="1700" dirty="0" smtClean="0">
                <a:latin typeface="BankGothic Lt BT" panose="020B0607020203060204" pitchFamily="34" charset="0"/>
                <a:cs typeface="Andalus" panose="02020603050405020304" pitchFamily="18" charset="-78"/>
              </a:rPr>
              <a:t>4 </a:t>
            </a:r>
            <a:r>
              <a:rPr lang="es-AR" sz="1700" dirty="0">
                <a:latin typeface="BankGothic Lt BT" panose="020B0607020203060204" pitchFamily="34" charset="0"/>
                <a:cs typeface="Andalus" panose="02020603050405020304" pitchFamily="18" charset="-78"/>
              </a:rPr>
              <a:t>de septiembre de </a:t>
            </a:r>
            <a:r>
              <a:rPr lang="es-AR" sz="1700" dirty="0" smtClean="0">
                <a:latin typeface="BankGothic Lt BT" panose="020B0607020203060204" pitchFamily="34" charset="0"/>
                <a:cs typeface="Andalus" panose="02020603050405020304" pitchFamily="18" charset="-78"/>
              </a:rPr>
              <a:t>1997</a:t>
            </a:r>
            <a:endParaRPr lang="es-AR" sz="1700" dirty="0">
              <a:latin typeface="BankGothic Lt BT" panose="020B060702020306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30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86240" y="32923"/>
            <a:ext cx="5257760" cy="1470025"/>
          </a:xfrm>
        </p:spPr>
        <p:txBody>
          <a:bodyPr>
            <a:normAutofit/>
          </a:bodyPr>
          <a:lstStyle/>
          <a:p>
            <a:r>
              <a:rPr lang="es-ES" sz="2700" dirty="0" smtClean="0">
                <a:latin typeface="BankGothic Lt BT" panose="020B0607020203060204" pitchFamily="34" charset="0"/>
              </a:rPr>
              <a:t>ARQUITECTURA RACIONAL </a:t>
            </a:r>
            <a:br>
              <a:rPr lang="es-ES" sz="2700" dirty="0" smtClean="0">
                <a:latin typeface="BankGothic Lt BT" panose="020B0607020203060204" pitchFamily="34" charset="0"/>
              </a:rPr>
            </a:br>
            <a:r>
              <a:rPr lang="es-ES" sz="2700" dirty="0" smtClean="0">
                <a:latin typeface="BankGothic Lt BT" panose="020B0607020203060204" pitchFamily="34" charset="0"/>
              </a:rPr>
              <a:t>VS. </a:t>
            </a:r>
            <a:br>
              <a:rPr lang="es-ES" sz="2700" dirty="0" smtClean="0">
                <a:latin typeface="BankGothic Lt BT" panose="020B0607020203060204" pitchFamily="34" charset="0"/>
              </a:rPr>
            </a:br>
            <a:r>
              <a:rPr lang="es-ES" sz="2700" dirty="0" smtClean="0">
                <a:latin typeface="BankGothic Lt BT" panose="020B0607020203060204" pitchFamily="34" charset="0"/>
              </a:rPr>
              <a:t>EXPERIENCIA </a:t>
            </a:r>
            <a:r>
              <a:rPr lang="es-ES" sz="2700" dirty="0" err="1" smtClean="0">
                <a:latin typeface="BankGothic Lt BT" panose="020B0607020203060204" pitchFamily="34" charset="0"/>
              </a:rPr>
              <a:t>BIOGRáFICA</a:t>
            </a:r>
            <a:endParaRPr lang="es-ES" sz="2700" dirty="0">
              <a:latin typeface="BankGothic Lt BT" panose="020B060702020306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1500230" y="4857760"/>
            <a:ext cx="6400800" cy="1752600"/>
          </a:xfrm>
        </p:spPr>
        <p:txBody>
          <a:bodyPr>
            <a:normAutofit/>
          </a:bodyPr>
          <a:lstStyle/>
          <a:p>
            <a:r>
              <a:rPr lang="es-ES" sz="1400" dirty="0" smtClean="0">
                <a:solidFill>
                  <a:schemeClr val="tx1"/>
                </a:solidFill>
                <a:latin typeface="BankGothic Lt BT" panose="020B0607020203060204" pitchFamily="34" charset="0"/>
              </a:rPr>
              <a:t>teatro paganini, </a:t>
            </a:r>
            <a:r>
              <a:rPr lang="es-ES" sz="1400" dirty="0" err="1" smtClean="0">
                <a:solidFill>
                  <a:schemeClr val="tx1"/>
                </a:solidFill>
                <a:latin typeface="BankGothic Lt BT" panose="020B0607020203060204" pitchFamily="34" charset="0"/>
              </a:rPr>
              <a:t>parma</a:t>
            </a:r>
            <a:r>
              <a:rPr lang="es-ES" sz="1400" dirty="0" smtClean="0">
                <a:solidFill>
                  <a:schemeClr val="tx1"/>
                </a:solidFill>
                <a:latin typeface="BankGothic Lt BT" panose="020B0607020203060204" pitchFamily="34" charset="0"/>
              </a:rPr>
              <a:t> 1964</a:t>
            </a:r>
            <a:endParaRPr lang="es-ES" sz="1400" dirty="0">
              <a:solidFill>
                <a:schemeClr val="tx1"/>
              </a:solidFill>
              <a:latin typeface="BankGothic Lt BT" panose="020B0607020203060204" pitchFamily="34" charset="0"/>
            </a:endParaRPr>
          </a:p>
        </p:txBody>
      </p:sp>
      <p:pic>
        <p:nvPicPr>
          <p:cNvPr id="1028" name="Picture 4" descr="http://www.arquine.com/wp-content/uploads/2012/09/23.AR_Modello-di-studio-Teatro-Carlo-Felice-Gen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1831" y="4786346"/>
            <a:ext cx="2534317" cy="200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400604" y="3248036"/>
            <a:ext cx="374339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Primeras</a:t>
            </a:r>
            <a:r>
              <a:rPr kumimoji="0" lang="es-E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 formulaciones de la ciudad análoga 1968-1970</a:t>
            </a:r>
            <a:endParaRPr kumimoji="0" lang="es-E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Lt BT" panose="020B0607020203060204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400604" y="4742789"/>
            <a:ext cx="374339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Influencia directa del estructuralismo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rot="5400000">
            <a:off x="6607983" y="439341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http://www.arquine.com/wp-content/uploads/2012/09/14.AR_Teatro-Carlo-Felice-di-Genova-19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4135807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59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289240" y="1428736"/>
            <a:ext cx="3743396" cy="301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CIENCIA URBANA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1700" dirty="0">
              <a:latin typeface="BankGothic Lt BT" panose="020B060702020306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800" dirty="0">
              <a:latin typeface="BankGothic Lt BT" panose="020B060702020306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Lt BT" panose="020B060702020306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Lt BT" panose="020B060702020306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700" dirty="0" smtClean="0">
                <a:latin typeface="BankGothic Lt BT" panose="020B0607020203060204" pitchFamily="34" charset="0"/>
              </a:rPr>
              <a:t>TEORIA DE LA CIUDAD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Lt BT" panose="020B060702020306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800" dirty="0" smtClean="0">
              <a:latin typeface="BankGothic Lt BT" panose="020B060702020306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800" dirty="0">
              <a:latin typeface="BankGothic Lt BT" panose="020B060702020306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800" dirty="0" smtClean="0">
              <a:latin typeface="BankGothic Lt BT" panose="020B060702020306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7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ANáLISIS</a:t>
            </a:r>
            <a:r>
              <a:rPr kumimoji="0" lang="es-ES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 </a:t>
            </a:r>
            <a:r>
              <a:rPr kumimoji="0" lang="es-ES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URBANO</a:t>
            </a:r>
            <a:endParaRPr kumimoji="0" lang="es-ES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Lt BT" panose="020B0607020203060204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900570" y="1428736"/>
            <a:ext cx="3743396" cy="301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7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TEORíA</a:t>
            </a:r>
            <a:r>
              <a:rPr kumimoji="0" lang="es-ES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 </a:t>
            </a:r>
            <a:r>
              <a:rPr kumimoji="0" lang="es-ES" sz="17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DE PROYECTACIÓN</a:t>
            </a:r>
            <a:endParaRPr kumimoji="0" lang="es-ES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Lt BT" panose="020B060702020306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1700" dirty="0">
              <a:latin typeface="BankGothic Lt BT" panose="020B060702020306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Lt BT" panose="020B060702020306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800" dirty="0">
              <a:latin typeface="BankGothic Lt BT" panose="020B060702020306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Lt BT" panose="020B060702020306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1700" dirty="0" err="1" smtClean="0">
                <a:latin typeface="BankGothic Lt BT" panose="020B0607020203060204" pitchFamily="34" charset="0"/>
              </a:rPr>
              <a:t>TEORíA</a:t>
            </a:r>
            <a:r>
              <a:rPr lang="es-ES" sz="1700" dirty="0" smtClean="0">
                <a:latin typeface="BankGothic Lt BT" panose="020B0607020203060204" pitchFamily="34" charset="0"/>
              </a:rPr>
              <a:t> </a:t>
            </a:r>
            <a:r>
              <a:rPr lang="es-ES" sz="1700" dirty="0" smtClean="0">
                <a:latin typeface="BankGothic Lt BT" panose="020B0607020203060204" pitchFamily="34" charset="0"/>
              </a:rPr>
              <a:t>DE LA ARQUITECTURA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Lt BT" panose="020B060702020306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1700" dirty="0" smtClean="0">
              <a:latin typeface="BankGothic Lt BT" panose="020B060702020306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PROYECTO </a:t>
            </a:r>
            <a:r>
              <a:rPr kumimoji="0" lang="es-ES" sz="1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ARQUITECTÓNICO</a:t>
            </a:r>
            <a:endParaRPr kumimoji="0" lang="es-ES" sz="17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Lt BT" panose="020B0607020203060204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643306" y="1593832"/>
            <a:ext cx="114300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3643306" y="2732076"/>
            <a:ext cx="114300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3643306" y="3803646"/>
            <a:ext cx="114300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2 Subtítulo"/>
          <p:cNvSpPr txBox="1">
            <a:spLocks/>
          </p:cNvSpPr>
          <p:nvPr/>
        </p:nvSpPr>
        <p:spPr>
          <a:xfrm>
            <a:off x="1428728" y="5981724"/>
            <a:ext cx="6143668" cy="947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BÚSQUEDA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DE LA RELACIÓN TERMINA ORIENTANDOSE HACIA LA ANALOGÍA</a:t>
            </a:r>
          </a:p>
        </p:txBody>
      </p:sp>
      <p:pic>
        <p:nvPicPr>
          <p:cNvPr id="12" name="Picture 2" descr="http://www.gizmoweb.org/wp-content/uploads/2010/05/aldo-rossi-la-citta-analoga-1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000504"/>
            <a:ext cx="2016818" cy="1981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://4.bp.blogspot.com/_JQUi_3xSHVw/TBT2EITp2jI/AAAAAAAAAlo/-duXSUNmvx4/s320/250px-Imagen_1.jpg"/>
          <p:cNvPicPr>
            <a:picLocks noChangeAspect="1" noChangeArrowheads="1"/>
          </p:cNvPicPr>
          <p:nvPr/>
        </p:nvPicPr>
        <p:blipFill>
          <a:blip r:embed="rId3"/>
          <a:srcRect t="4688" b="8593"/>
          <a:stretch>
            <a:fillRect/>
          </a:stretch>
        </p:blipFill>
        <p:spPr bwMode="auto">
          <a:xfrm>
            <a:off x="5939034" y="3889132"/>
            <a:ext cx="1666468" cy="2111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BankGothic Lt BT" panose="020B0607020203060204" pitchFamily="34" charset="0"/>
              </a:rPr>
              <a:t>RELACIÓN</a:t>
            </a:r>
            <a:endParaRPr lang="es-AR" dirty="0">
              <a:latin typeface="BankGothic Lt BT" panose="020B0607020203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25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428612"/>
            <a:ext cx="8821644" cy="1143000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>
                <a:latin typeface="BankGothic Lt BT" panose="020B0607020203060204" pitchFamily="34" charset="0"/>
              </a:rPr>
              <a:t>PENSAMIENTO </a:t>
            </a:r>
            <a:r>
              <a:rPr lang="es-ES" sz="2800" dirty="0" smtClean="0">
                <a:latin typeface="BankGothic Lt BT" panose="020B0607020203060204" pitchFamily="34" charset="0"/>
              </a:rPr>
              <a:t>ANALÓGICO </a:t>
            </a:r>
            <a:r>
              <a:rPr lang="es-ES" sz="2800" dirty="0" smtClean="0">
                <a:latin typeface="BankGothic Lt BT" panose="020B0607020203060204" pitchFamily="34" charset="0"/>
              </a:rPr>
              <a:t>COMO ESTRUCTURA MENTAL</a:t>
            </a:r>
            <a:endParaRPr lang="es-ES" sz="2800" dirty="0">
              <a:latin typeface="BankGothic Lt BT" panose="020B0607020203060204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900042" y="2143116"/>
            <a:ext cx="1814570" cy="5000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kGothic Lt BT" panose="020B0607020203060204" pitchFamily="34" charset="0"/>
              </a:rPr>
              <a:t>ANALOGÍA</a:t>
            </a:r>
            <a:endParaRPr kumimoji="0" lang="es-ES" sz="2000" b="1" i="0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Lt BT" panose="020B0607020203060204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635896" y="2322505"/>
            <a:ext cx="4821116" cy="46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MODO ALTERNATIVO DE TRABAJAR</a:t>
            </a: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42844" y="3357562"/>
            <a:ext cx="3743396" cy="9286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MÁS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CERCA QUE EL RAZONAMIENTO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LÓGICO-FORMAL</a:t>
            </a:r>
            <a:endParaRPr kumimoji="0" lang="es-E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Lt BT" panose="020B0607020203060204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2857488" y="2357430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5400000">
            <a:off x="1607323" y="303609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2 Subtítulo"/>
          <p:cNvSpPr txBox="1">
            <a:spLocks/>
          </p:cNvSpPr>
          <p:nvPr/>
        </p:nvSpPr>
        <p:spPr>
          <a:xfrm>
            <a:off x="1393008" y="5572140"/>
            <a:ext cx="6536578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EL PENSAMIENTO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ANALÓGICO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CONOCE</a:t>
            </a:r>
            <a:r>
              <a:rPr kumimoji="0" lang="es-E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 A </a:t>
            </a:r>
            <a:r>
              <a:rPr kumimoji="0" lang="es-E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TRAVES </a:t>
            </a:r>
            <a:r>
              <a:rPr kumimoji="0" lang="es-E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DE LA </a:t>
            </a:r>
            <a:r>
              <a:rPr kumimoji="0" lang="es-E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INTUICIÓN </a:t>
            </a:r>
            <a:r>
              <a:rPr kumimoji="0" lang="es-E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Y NO MEDIANTE RAZONAMIENTOS, EXPRESA LO CONOCIDO MEDIANTE </a:t>
            </a:r>
            <a:r>
              <a:rPr kumimoji="0" lang="es-E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nkGothic Lt BT" panose="020B0607020203060204" pitchFamily="34" charset="0"/>
              </a:rPr>
              <a:t>IMÁGENES</a:t>
            </a:r>
            <a:endParaRPr kumimoji="0" lang="es-E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nkGothic Lt BT" panose="020B0607020203060204" pitchFamily="34" charset="0"/>
            </a:endParaRPr>
          </a:p>
        </p:txBody>
      </p:sp>
      <p:pic>
        <p:nvPicPr>
          <p:cNvPr id="14" name="Picture 2" descr="http://www.artespain.com/wp-content/uploads/canaletto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857496"/>
            <a:ext cx="1611496" cy="1616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http://upload.wikimedia.org/wikipedia/commons/2/2e/View_of_the_entrance_to_the_Arsenal_by_Canaletto,_1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49066"/>
            <a:ext cx="1812156" cy="1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0" name="Picture 6" descr="http://uploads1.wikipaintings.org/images/canaletto/grand-canal-looking-south-w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143356"/>
            <a:ext cx="1871900" cy="1143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77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3682" y="10525"/>
            <a:ext cx="9157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dirty="0" smtClean="0">
                <a:latin typeface="BankGothic Lt BT" panose="020B0607020203060204" pitchFamily="34" charset="0"/>
              </a:rPr>
              <a:t>LA CRISIS DE LA DISCIPLINA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-13682" y="3663022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i="1" dirty="0" smtClean="0">
                <a:latin typeface="BankGothic Lt BT" panose="020B0607020203060204" pitchFamily="34" charset="0"/>
              </a:rPr>
              <a:t>La crisis del pensamiento surge cuando se pretende crear una arquitectura urbana (socialmente significativa) recurriendo a la memoria personal con la secreta esperanza de que la analogía funcione tambi</a:t>
            </a:r>
            <a:r>
              <a:rPr lang="es-AR" i="1" dirty="0">
                <a:latin typeface="BankGothic Lt BT" panose="020B0607020203060204" pitchFamily="34" charset="0"/>
              </a:rPr>
              <a:t>é</a:t>
            </a:r>
            <a:r>
              <a:rPr lang="es-AR" i="1" dirty="0" smtClean="0">
                <a:latin typeface="BankGothic Lt BT" panose="020B0607020203060204" pitchFamily="34" charset="0"/>
              </a:rPr>
              <a:t>n en el ámbito de la memoria colectiva. </a:t>
            </a:r>
          </a:p>
          <a:p>
            <a:pPr algn="just"/>
            <a:r>
              <a:rPr lang="es-AR" i="1" dirty="0" smtClean="0">
                <a:latin typeface="BankGothic Lt BT" panose="020B0607020203060204" pitchFamily="34" charset="0"/>
              </a:rPr>
              <a:t>La enorme dificultad que encuentra la sociedad contemporánea para reconocer y aceptar unos fundamentos comunes para la cultura es quizás la raz</a:t>
            </a:r>
            <a:r>
              <a:rPr lang="es-AR" i="1" dirty="0">
                <a:latin typeface="BankGothic Lt BT" panose="020B0607020203060204" pitchFamily="34" charset="0"/>
              </a:rPr>
              <a:t>ó</a:t>
            </a:r>
            <a:r>
              <a:rPr lang="es-AR" i="1" dirty="0" smtClean="0">
                <a:latin typeface="BankGothic Lt BT" panose="020B0607020203060204" pitchFamily="34" charset="0"/>
              </a:rPr>
              <a:t>n por la que cuando, a finales de la década de los 70, </a:t>
            </a:r>
            <a:r>
              <a:rPr lang="es-AR" i="1" dirty="0" err="1" smtClean="0">
                <a:latin typeface="BankGothic Lt BT" panose="020B0607020203060204" pitchFamily="34" charset="0"/>
              </a:rPr>
              <a:t>Rossi</a:t>
            </a:r>
            <a:r>
              <a:rPr lang="es-AR" i="1" dirty="0" smtClean="0">
                <a:latin typeface="BankGothic Lt BT" panose="020B0607020203060204" pitchFamily="34" charset="0"/>
              </a:rPr>
              <a:t> abandonó el proyecto de construir la </a:t>
            </a:r>
            <a:r>
              <a:rPr lang="es-AR" i="1" dirty="0" err="1" smtClean="0">
                <a:latin typeface="BankGothic Lt BT" panose="020B0607020203060204" pitchFamily="34" charset="0"/>
              </a:rPr>
              <a:t>Tendenza</a:t>
            </a:r>
            <a:r>
              <a:rPr lang="es-AR" i="1" dirty="0" smtClean="0">
                <a:latin typeface="BankGothic Lt BT" panose="020B0607020203060204" pitchFamily="34" charset="0"/>
              </a:rPr>
              <a:t> como movimiento colectivo, se vio movido a manifestar su convicci</a:t>
            </a:r>
            <a:r>
              <a:rPr lang="es-AR" i="1" dirty="0">
                <a:latin typeface="BankGothic Lt BT" panose="020B0607020203060204" pitchFamily="34" charset="0"/>
              </a:rPr>
              <a:t>ó</a:t>
            </a:r>
            <a:r>
              <a:rPr lang="es-AR" i="1" dirty="0" smtClean="0">
                <a:latin typeface="BankGothic Lt BT" panose="020B0607020203060204" pitchFamily="34" charset="0"/>
              </a:rPr>
              <a:t>n de que los grandes hechos hab</a:t>
            </a:r>
            <a:r>
              <a:rPr lang="es-AR" i="1" dirty="0">
                <a:latin typeface="BankGothic Lt BT" panose="020B0607020203060204" pitchFamily="34" charset="0"/>
              </a:rPr>
              <a:t>í</a:t>
            </a:r>
            <a:r>
              <a:rPr lang="es-AR" i="1" dirty="0" smtClean="0">
                <a:latin typeface="BankGothic Lt BT" panose="020B0607020203060204" pitchFamily="34" charset="0"/>
              </a:rPr>
              <a:t>an prescrito hist</a:t>
            </a:r>
            <a:r>
              <a:rPr lang="es-AR" i="1" dirty="0">
                <a:latin typeface="BankGothic Lt BT" panose="020B0607020203060204" pitchFamily="34" charset="0"/>
              </a:rPr>
              <a:t>ó</a:t>
            </a:r>
            <a:r>
              <a:rPr lang="es-AR" i="1" dirty="0" smtClean="0">
                <a:latin typeface="BankGothic Lt BT" panose="020B0607020203060204" pitchFamily="34" charset="0"/>
              </a:rPr>
              <a:t>ricamente y comenzó a hablar de la disoluci</a:t>
            </a:r>
            <a:r>
              <a:rPr lang="es-AR" i="1" dirty="0">
                <a:latin typeface="BankGothic Lt BT" panose="020B0607020203060204" pitchFamily="34" charset="0"/>
              </a:rPr>
              <a:t>ó</a:t>
            </a:r>
            <a:r>
              <a:rPr lang="es-AR" i="1" dirty="0" smtClean="0">
                <a:latin typeface="BankGothic Lt BT" panose="020B0607020203060204" pitchFamily="34" charset="0"/>
              </a:rPr>
              <a:t>n de la disciplina. </a:t>
            </a:r>
          </a:p>
        </p:txBody>
      </p:sp>
      <p:pic>
        <p:nvPicPr>
          <p:cNvPr id="7176" name="Picture 8" descr="http://architetturainsostenibile.files.wordpress.com/2011/04/cantaf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965"/>
            <a:ext cx="9157681" cy="254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noticias.arq.com.mx/eyecatcher/590x590/12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77877"/>
            <a:ext cx="9180512" cy="60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-13682" y="116632"/>
            <a:ext cx="9157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600" i="1" dirty="0" smtClean="0">
                <a:latin typeface="BankGothic Lt BT" panose="020B0607020203060204" pitchFamily="34" charset="0"/>
              </a:rPr>
              <a:t>A partir de ese momento podemos considerar el intento </a:t>
            </a:r>
            <a:r>
              <a:rPr lang="es-AR" sz="1600" i="1" dirty="0" err="1" smtClean="0">
                <a:latin typeface="BankGothic Lt BT" panose="020B0607020203060204" pitchFamily="34" charset="0"/>
              </a:rPr>
              <a:t>rossiano</a:t>
            </a:r>
            <a:r>
              <a:rPr lang="es-AR" sz="1600" i="1" dirty="0" smtClean="0">
                <a:latin typeface="BankGothic Lt BT" panose="020B0607020203060204" pitchFamily="34" charset="0"/>
              </a:rPr>
              <a:t> de fundación de una ciencia urbana autónoma desde la arquitectura como un proyecto del pasado, que dejó a </a:t>
            </a:r>
            <a:r>
              <a:rPr lang="es-AR" sz="1600" i="1" dirty="0" err="1" smtClean="0">
                <a:latin typeface="BankGothic Lt BT" panose="020B0607020203060204" pitchFamily="34" charset="0"/>
              </a:rPr>
              <a:t>Rossi</a:t>
            </a:r>
            <a:r>
              <a:rPr lang="es-AR" sz="1600" i="1" dirty="0" smtClean="0">
                <a:latin typeface="BankGothic Lt BT" panose="020B0607020203060204" pitchFamily="34" charset="0"/>
              </a:rPr>
              <a:t> sin más armas que el oficio.</a:t>
            </a:r>
          </a:p>
          <a:p>
            <a:pPr algn="just"/>
            <a:r>
              <a:rPr lang="es-AR" sz="1600" i="1" dirty="0" smtClean="0">
                <a:latin typeface="BankGothic Lt BT" panose="020B0607020203060204" pitchFamily="34" charset="0"/>
              </a:rPr>
              <a:t>Desde ese preciso instante podemos, por tanto, afirmar que la posmodernidad como situación histórica había llegado también para el arquitecto milanés.</a:t>
            </a:r>
          </a:p>
        </p:txBody>
      </p:sp>
    </p:spTree>
    <p:extLst>
      <p:ext uri="{BB962C8B-B14F-4D97-AF65-F5344CB8AC3E}">
        <p14:creationId xmlns:p14="http://schemas.microsoft.com/office/powerpoint/2010/main" val="28724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YUutI7WmmP0/Tbgyrwi6ibI/AAAAAAAABZQ/T3ExFx_92_k/s1600/La%2Barquitectura%2Bde%2Bla%2Bciuda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t="26241" r="14275" b="21915"/>
          <a:stretch/>
        </p:blipFill>
        <p:spPr bwMode="auto">
          <a:xfrm>
            <a:off x="7462449" y="32093"/>
            <a:ext cx="1691679" cy="171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7406" y="703420"/>
            <a:ext cx="568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BankGothic Lt BT" panose="020B0607020203060204" pitchFamily="34" charset="0"/>
              </a:rPr>
              <a:t>1966 – “La arquitectura de la ciudad”</a:t>
            </a:r>
            <a:endParaRPr lang="es-AR" dirty="0">
              <a:latin typeface="BankGothic Lt BT" panose="020B0607020203060204" pitchFamily="34" charset="0"/>
            </a:endParaRPr>
          </a:p>
        </p:txBody>
      </p:sp>
      <p:pic>
        <p:nvPicPr>
          <p:cNvPr id="2052" name="Picture 4" descr="http://25.media.tumblr.com/tumblr_lztx8rlYZK1qe0nlvo1_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79" y="3452520"/>
            <a:ext cx="1705032" cy="170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77406" y="4112777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BankGothic Lt BT" panose="020B0607020203060204" pitchFamily="34" charset="0"/>
              </a:rPr>
              <a:t>1979 – el teatro del mundo</a:t>
            </a:r>
            <a:endParaRPr lang="es-AR" dirty="0">
              <a:latin typeface="BankGothic Lt BT" panose="020B0607020203060204" pitchFamily="34" charset="0"/>
            </a:endParaRPr>
          </a:p>
        </p:txBody>
      </p:sp>
      <p:pic>
        <p:nvPicPr>
          <p:cNvPr id="2054" name="Picture 6" descr="http://www.plataformaarquitectura.cl/wp-content/uploads/2011/01/1295366099-1292007831-sancat1-528x35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9" r="12033"/>
          <a:stretch/>
        </p:blipFill>
        <p:spPr bwMode="auto">
          <a:xfrm>
            <a:off x="7462449" y="1744077"/>
            <a:ext cx="1721337" cy="170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77406" y="241363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BankGothic Lt BT" panose="020B0607020203060204" pitchFamily="34" charset="0"/>
              </a:rPr>
              <a:t>1978 – cementerio de san cataldo</a:t>
            </a:r>
            <a:endParaRPr lang="es-AR" dirty="0">
              <a:latin typeface="BankGothic Lt BT" panose="020B060702020306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1412" y="5820166"/>
            <a:ext cx="566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BankGothic Lt BT" panose="020B0607020203060204" pitchFamily="34" charset="0"/>
              </a:rPr>
              <a:t>1990 – premio </a:t>
            </a:r>
            <a:r>
              <a:rPr lang="es-AR" dirty="0" err="1" smtClean="0">
                <a:latin typeface="BankGothic Lt BT" panose="020B0607020203060204" pitchFamily="34" charset="0"/>
              </a:rPr>
              <a:t>pritzker</a:t>
            </a:r>
            <a:r>
              <a:rPr lang="es-AR" dirty="0" smtClean="0">
                <a:latin typeface="BankGothic Lt BT" panose="020B0607020203060204" pitchFamily="34" charset="0"/>
              </a:rPr>
              <a:t> – museo </a:t>
            </a:r>
            <a:r>
              <a:rPr lang="es-AR" dirty="0" err="1" smtClean="0">
                <a:latin typeface="BankGothic Lt BT" panose="020B0607020203060204" pitchFamily="34" charset="0"/>
              </a:rPr>
              <a:t>bonefanten</a:t>
            </a:r>
            <a:endParaRPr lang="es-AR" dirty="0">
              <a:latin typeface="BankGothic Lt BT" panose="020B0607020203060204" pitchFamily="34" charset="0"/>
            </a:endParaRPr>
          </a:p>
        </p:txBody>
      </p:sp>
      <p:pic>
        <p:nvPicPr>
          <p:cNvPr id="2056" name="Picture 8" descr="File:Bonnefantenmuseu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r="18677"/>
          <a:stretch/>
        </p:blipFill>
        <p:spPr bwMode="auto">
          <a:xfrm>
            <a:off x="7444874" y="5151664"/>
            <a:ext cx="1721337" cy="170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8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9361" y="332656"/>
            <a:ext cx="9144000" cy="2387600"/>
          </a:xfrm>
        </p:spPr>
        <p:txBody>
          <a:bodyPr>
            <a:normAutofit/>
          </a:bodyPr>
          <a:lstStyle/>
          <a:p>
            <a:r>
              <a:rPr lang="es-AR" sz="4000" dirty="0" smtClean="0">
                <a:latin typeface="BankGothic Lt BT" panose="020B0607020203060204" pitchFamily="34" charset="0"/>
              </a:rPr>
              <a:t>LA </a:t>
            </a:r>
            <a:r>
              <a:rPr lang="es-AR" sz="4000" dirty="0" smtClean="0">
                <a:latin typeface="BankGothic Lt BT" panose="020B0607020203060204" pitchFamily="34" charset="0"/>
              </a:rPr>
              <a:t>DIFÍCIL RELACIÓN </a:t>
            </a:r>
            <a:r>
              <a:rPr lang="es-AR" sz="4000" dirty="0" smtClean="0">
                <a:latin typeface="BankGothic Lt BT" panose="020B0607020203060204" pitchFamily="34" charset="0"/>
              </a:rPr>
              <a:t>ENTRE EL </a:t>
            </a:r>
            <a:r>
              <a:rPr lang="es-AR" sz="4000" dirty="0" smtClean="0">
                <a:latin typeface="BankGothic Lt BT" panose="020B0607020203060204" pitchFamily="34" charset="0"/>
              </a:rPr>
              <a:t>ANÁLISIS </a:t>
            </a:r>
            <a:r>
              <a:rPr lang="es-AR" sz="4000" dirty="0" smtClean="0">
                <a:latin typeface="BankGothic Lt BT" panose="020B0607020203060204" pitchFamily="34" charset="0"/>
              </a:rPr>
              <a:t>Y EL PROYECTO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3842815"/>
          </a:xfrm>
        </p:spPr>
        <p:txBody>
          <a:bodyPr>
            <a:normAutofit/>
          </a:bodyPr>
          <a:lstStyle/>
          <a:p>
            <a:r>
              <a:rPr lang="es-AR" sz="2600" dirty="0" smtClean="0">
                <a:latin typeface="BankGothic Lt BT" panose="020B0607020203060204" pitchFamily="34" charset="0"/>
              </a:rPr>
              <a:t>ANÁLISIS </a:t>
            </a:r>
            <a:r>
              <a:rPr lang="es-AR" sz="2600" dirty="0" smtClean="0">
                <a:latin typeface="BankGothic Lt BT" panose="020B0607020203060204" pitchFamily="34" charset="0"/>
              </a:rPr>
              <a:t>DE LA </a:t>
            </a:r>
            <a:r>
              <a:rPr lang="es-AR" sz="2600" dirty="0" smtClean="0">
                <a:latin typeface="BankGothic Lt BT" panose="020B0607020203060204" pitchFamily="34" charset="0"/>
              </a:rPr>
              <a:t>CIUDAD ORIENTADO </a:t>
            </a:r>
            <a:r>
              <a:rPr lang="es-AR" sz="2600" dirty="0" smtClean="0">
                <a:latin typeface="BankGothic Lt BT" panose="020B0607020203060204" pitchFamily="34" charset="0"/>
              </a:rPr>
              <a:t>HACIA LA BUSQUEDA DE UN FUNDAMENTO </a:t>
            </a:r>
            <a:r>
              <a:rPr lang="es-AR" sz="2600" dirty="0" smtClean="0">
                <a:latin typeface="BankGothic Lt BT" panose="020B0607020203060204" pitchFamily="34" charset="0"/>
              </a:rPr>
              <a:t>RACIONAL PARA </a:t>
            </a:r>
            <a:r>
              <a:rPr lang="es-AR" sz="2600" dirty="0" smtClean="0">
                <a:latin typeface="BankGothic Lt BT" panose="020B0607020203060204" pitchFamily="34" charset="0"/>
              </a:rPr>
              <a:t>EL ESTUDIO DE LA </a:t>
            </a:r>
            <a:r>
              <a:rPr lang="es-AR" sz="2600" dirty="0" smtClean="0">
                <a:latin typeface="BankGothic Lt BT" panose="020B0607020203060204" pitchFamily="34" charset="0"/>
              </a:rPr>
              <a:t>CIUDAD </a:t>
            </a:r>
          </a:p>
          <a:p>
            <a:r>
              <a:rPr lang="es-AR" sz="2600" dirty="0" smtClean="0">
                <a:latin typeface="BankGothic Lt BT" panose="020B0607020203060204" pitchFamily="34" charset="0"/>
              </a:rPr>
              <a:t>PROPONE </a:t>
            </a:r>
            <a:r>
              <a:rPr lang="es-AR" sz="2600" dirty="0" smtClean="0">
                <a:latin typeface="BankGothic Lt BT" panose="020B0607020203060204" pitchFamily="34" charset="0"/>
              </a:rPr>
              <a:t>CREAR UN MOVIMIENTO </a:t>
            </a:r>
            <a:r>
              <a:rPr lang="es-AR" sz="2600" dirty="0" smtClean="0">
                <a:latin typeface="BankGothic Lt BT" panose="020B0607020203060204" pitchFamily="34" charset="0"/>
              </a:rPr>
              <a:t>COLECTIVO DENOMINADO </a:t>
            </a:r>
            <a:r>
              <a:rPr lang="es-AR" sz="2600" dirty="0" smtClean="0">
                <a:latin typeface="BankGothic Lt BT" panose="020B0607020203060204" pitchFamily="34" charset="0"/>
              </a:rPr>
              <a:t>“LA TENDENZA” CON </a:t>
            </a:r>
            <a:r>
              <a:rPr lang="es-AR" sz="2600" dirty="0" smtClean="0">
                <a:latin typeface="BankGothic Lt BT" panose="020B0607020203060204" pitchFamily="34" charset="0"/>
              </a:rPr>
              <a:t>DOS CONCEPTOS </a:t>
            </a:r>
            <a:r>
              <a:rPr lang="es-AR" sz="2600" dirty="0" smtClean="0">
                <a:latin typeface="BankGothic Lt BT" panose="020B0607020203060204" pitchFamily="34" charset="0"/>
              </a:rPr>
              <a:t>FUNDAMENTALES:</a:t>
            </a:r>
          </a:p>
          <a:p>
            <a:r>
              <a:rPr lang="es-AR" sz="2600" dirty="0" smtClean="0">
                <a:latin typeface="BankGothic Lt BT" panose="020B0607020203060204" pitchFamily="34" charset="0"/>
              </a:rPr>
              <a:t>LA </a:t>
            </a:r>
            <a:r>
              <a:rPr lang="es-AR" sz="2600" dirty="0" smtClean="0">
                <a:latin typeface="BankGothic Lt BT" panose="020B0607020203060204" pitchFamily="34" charset="0"/>
              </a:rPr>
              <a:t>MORFOLOGÍA </a:t>
            </a:r>
            <a:r>
              <a:rPr lang="es-AR" sz="2600" dirty="0" smtClean="0">
                <a:latin typeface="BankGothic Lt BT" panose="020B0607020203060204" pitchFamily="34" charset="0"/>
              </a:rPr>
              <a:t>URBANA</a:t>
            </a:r>
          </a:p>
          <a:p>
            <a:r>
              <a:rPr lang="es-AR" sz="2600" dirty="0" smtClean="0">
                <a:latin typeface="BankGothic Lt BT" panose="020B0607020203060204" pitchFamily="34" charset="0"/>
              </a:rPr>
              <a:t>LA </a:t>
            </a:r>
            <a:r>
              <a:rPr lang="es-AR" sz="2600" dirty="0" smtClean="0">
                <a:latin typeface="BankGothic Lt BT" panose="020B0607020203060204" pitchFamily="34" charset="0"/>
              </a:rPr>
              <a:t>TIPOLOGÍA </a:t>
            </a:r>
            <a:r>
              <a:rPr lang="es-AR" sz="2600" dirty="0" smtClean="0">
                <a:latin typeface="BankGothic Lt BT" panose="020B0607020203060204" pitchFamily="34" charset="0"/>
              </a:rPr>
              <a:t>EDIFICATORIA</a:t>
            </a:r>
          </a:p>
          <a:p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281833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616" y="260648"/>
            <a:ext cx="9396535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s-AR" dirty="0" smtClean="0">
                <a:latin typeface="BankGothic Lt BT" panose="020B0607020203060204" pitchFamily="34" charset="0"/>
              </a:rPr>
              <a:t>ESTUDIOS Y </a:t>
            </a:r>
            <a:r>
              <a:rPr lang="es-AR" dirty="0" smtClean="0">
                <a:latin typeface="BankGothic Lt BT" panose="020B0607020203060204" pitchFamily="34" charset="0"/>
              </a:rPr>
              <a:t>PLANTEAMIENTOS</a:t>
            </a:r>
            <a:endParaRPr lang="es-AR" dirty="0">
              <a:latin typeface="BankGothic Lt BT" panose="020B060702020306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5027" y="168394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000" dirty="0" smtClean="0">
                <a:latin typeface="BankGothic Lt BT" panose="020B0607020203060204" pitchFamily="34" charset="0"/>
              </a:rPr>
              <a:t>EN LA ESCUELA DE ARQUITECURA DE VENECIA ESTUDIA EL </a:t>
            </a:r>
            <a:r>
              <a:rPr lang="es-AR" sz="2000" dirty="0" smtClean="0">
                <a:latin typeface="BankGothic Lt BT" panose="020B0607020203060204" pitchFamily="34" charset="0"/>
              </a:rPr>
              <a:t>ANÁLISIS </a:t>
            </a:r>
            <a:r>
              <a:rPr lang="es-AR" sz="2000" dirty="0" smtClean="0">
                <a:latin typeface="BankGothic Lt BT" panose="020B0607020203060204" pitchFamily="34" charset="0"/>
              </a:rPr>
              <a:t>URBANO </a:t>
            </a:r>
            <a:r>
              <a:rPr lang="es-AR" sz="2000" dirty="0" smtClean="0">
                <a:latin typeface="BankGothic Lt BT" panose="020B0607020203060204" pitchFamily="34" charset="0"/>
              </a:rPr>
              <a:t>METODOLÓGICO </a:t>
            </a:r>
            <a:r>
              <a:rPr lang="es-AR" sz="2000" dirty="0" smtClean="0">
                <a:latin typeface="BankGothic Lt BT" panose="020B0607020203060204" pitchFamily="34" charset="0"/>
              </a:rPr>
              <a:t>PARA CONOCER LA CIUDAD ENTENDIDA COMO </a:t>
            </a:r>
            <a:r>
              <a:rPr lang="es-AR" sz="2000" dirty="0" smtClean="0">
                <a:latin typeface="BankGothic Lt BT" panose="020B0607020203060204" pitchFamily="34" charset="0"/>
              </a:rPr>
              <a:t>ARQUITECTURA</a:t>
            </a:r>
          </a:p>
          <a:p>
            <a:pPr marL="0" indent="0">
              <a:buNone/>
            </a:pPr>
            <a:endParaRPr lang="es-AR" sz="2000" dirty="0" smtClean="0">
              <a:latin typeface="BankGothic Lt BT" panose="020B0607020203060204" pitchFamily="34" charset="0"/>
            </a:endParaRPr>
          </a:p>
          <a:p>
            <a:pPr marL="0" indent="0">
              <a:buNone/>
            </a:pPr>
            <a:r>
              <a:rPr lang="es-AR" sz="2000" dirty="0" smtClean="0">
                <a:latin typeface="BankGothic Lt BT" panose="020B0607020203060204" pitchFamily="34" charset="0"/>
              </a:rPr>
              <a:t>PLANTEAMIENTO MENOS </a:t>
            </a:r>
            <a:r>
              <a:rPr lang="es-AR" sz="2000" dirty="0" smtClean="0">
                <a:latin typeface="BankGothic Lt BT" panose="020B0607020203060204" pitchFamily="34" charset="0"/>
              </a:rPr>
              <a:t>ANALÍTICO </a:t>
            </a:r>
            <a:r>
              <a:rPr lang="es-AR" sz="2000" dirty="0" smtClean="0">
                <a:latin typeface="BankGothic Lt BT" panose="020B0607020203060204" pitchFamily="34" charset="0"/>
              </a:rPr>
              <a:t>Y </a:t>
            </a:r>
            <a:r>
              <a:rPr lang="es-AR" sz="2000" dirty="0" smtClean="0">
                <a:latin typeface="BankGothic Lt BT" panose="020B0607020203060204" pitchFamily="34" charset="0"/>
              </a:rPr>
              <a:t>MÁS </a:t>
            </a:r>
            <a:r>
              <a:rPr lang="es-AR" sz="2000" dirty="0" smtClean="0">
                <a:latin typeface="BankGothic Lt BT" panose="020B0607020203060204" pitchFamily="34" charset="0"/>
              </a:rPr>
              <a:t>CONCENTRADO  EN CUESTIONES PROYECTUALES </a:t>
            </a:r>
            <a:r>
              <a:rPr lang="es-AR" sz="2000" dirty="0" smtClean="0">
                <a:latin typeface="BankGothic Lt BT" panose="020B0607020203060204" pitchFamily="34" charset="0"/>
              </a:rPr>
              <a:t>DEDICÁNDOLE MÁS </a:t>
            </a:r>
            <a:r>
              <a:rPr lang="es-AR" sz="2000" dirty="0" smtClean="0">
                <a:latin typeface="BankGothic Lt BT" panose="020B0607020203060204" pitchFamily="34" charset="0"/>
              </a:rPr>
              <a:t>ESPACIO </a:t>
            </a:r>
            <a:r>
              <a:rPr lang="es-AR" sz="2000" dirty="0" smtClean="0">
                <a:latin typeface="BankGothic Lt BT" panose="020B0607020203060204" pitchFamily="34" charset="0"/>
              </a:rPr>
              <a:t>A LOS </a:t>
            </a:r>
            <a:r>
              <a:rPr lang="es-AR" sz="2000" dirty="0" smtClean="0">
                <a:latin typeface="BankGothic Lt BT" panose="020B0607020203060204" pitchFamily="34" charset="0"/>
              </a:rPr>
              <a:t>PLANTEAMIENTOS CREATIVOS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55027" y="5012675"/>
            <a:ext cx="7886700" cy="196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2000" dirty="0" smtClean="0">
                <a:latin typeface="BankGothic Lt BT" panose="020B0607020203060204" pitchFamily="34" charset="0"/>
              </a:rPr>
              <a:t>PLANTEA UNA CIUDAD ANALOGA COMO PROCEDIMIENTO COMPOSITIVO Y GIRA SOBRE HECHOS FUNDAMENTALES  DE LA REALIDAD URBANA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8998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9650" y="487977"/>
            <a:ext cx="8694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latin typeface="BankGothic Lt BT" panose="020B0607020203060204" pitchFamily="34" charset="0"/>
              </a:rPr>
              <a:t>Orígenes </a:t>
            </a:r>
            <a:r>
              <a:rPr lang="es-AR" sz="2800" dirty="0" smtClean="0">
                <a:latin typeface="BankGothic Lt BT" panose="020B0607020203060204" pitchFamily="34" charset="0"/>
              </a:rPr>
              <a:t>de la teoría de la ciudad análoga</a:t>
            </a:r>
            <a:endParaRPr lang="es-AR" sz="2800" dirty="0">
              <a:latin typeface="BankGothic Lt BT" panose="020B060702020306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5983" y="1504756"/>
            <a:ext cx="8848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BankGothic Lt BT" panose="020B0607020203060204" pitchFamily="34" charset="0"/>
              </a:rPr>
              <a:t>1964</a:t>
            </a:r>
            <a:r>
              <a:rPr lang="es-AR" sz="1600" dirty="0">
                <a:latin typeface="BankGothic Lt BT" panose="020B0607020203060204" pitchFamily="34" charset="0"/>
              </a:rPr>
              <a:t>, </a:t>
            </a:r>
            <a:r>
              <a:rPr lang="es-AR" sz="1600" dirty="0" smtClean="0">
                <a:latin typeface="BankGothic Lt BT" panose="020B0607020203060204" pitchFamily="34" charset="0"/>
              </a:rPr>
              <a:t>proyecto </a:t>
            </a:r>
            <a:r>
              <a:rPr lang="es-AR" sz="1600" dirty="0">
                <a:latin typeface="BankGothic Lt BT" panose="020B0607020203060204" pitchFamily="34" charset="0"/>
              </a:rPr>
              <a:t>para el concurso sobre la reconstrucción del Teatro Paganini y la ordenación de la inmediata plaza de la </a:t>
            </a:r>
            <a:r>
              <a:rPr lang="es-AR" sz="1600" dirty="0" err="1">
                <a:latin typeface="BankGothic Lt BT" panose="020B0607020203060204" pitchFamily="34" charset="0"/>
              </a:rPr>
              <a:t>Pilotta</a:t>
            </a:r>
            <a:r>
              <a:rPr lang="es-AR" sz="1600" dirty="0">
                <a:latin typeface="BankGothic Lt BT" panose="020B0607020203060204" pitchFamily="34" charset="0"/>
              </a:rPr>
              <a:t> de Parma</a:t>
            </a:r>
            <a:r>
              <a:rPr lang="es-AR" sz="1600" dirty="0" smtClean="0">
                <a:latin typeface="BankGothic Lt BT" panose="020B0607020203060204" pitchFamily="34" charset="0"/>
              </a:rPr>
              <a:t>.</a:t>
            </a:r>
          </a:p>
          <a:p>
            <a:endParaRPr lang="es-AR" sz="1600" dirty="0">
              <a:latin typeface="BankGothic Lt BT" panose="020B0607020203060204" pitchFamily="34" charset="0"/>
            </a:endParaRPr>
          </a:p>
          <a:p>
            <a:r>
              <a:rPr lang="es-AR" sz="1600" dirty="0" smtClean="0">
                <a:latin typeface="BankGothic Lt BT" panose="020B0607020203060204" pitchFamily="34" charset="0"/>
              </a:rPr>
              <a:t>ANÁLISIS/PROYECTO  =  CONOCIMIENTO/IMAGINACIÓN</a:t>
            </a:r>
          </a:p>
        </p:txBody>
      </p:sp>
      <p:pic>
        <p:nvPicPr>
          <p:cNvPr id="3074" name="Picture 2" descr="http://3.bp.blogspot.com/-trU5n0uU76M/UPMUoEkl8cI/AAAAAAAAAVA/6nhKHcE6s2M/s1600/Canaletto+El+Gran+Canal+con+el+puente+de+Rialto+y+otros+edificios+imaginar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19374"/>
            <a:ext cx="60960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ameronmcewan.files.wordpress.com/2012/03/rossi-a-1976-analogical-city-panel-and-montage-dia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8" y="1151473"/>
            <a:ext cx="9147398" cy="455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0" y="50309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BankGothic Lt BT" panose="020B0607020203060204" pitchFamily="34" charset="0"/>
              </a:rPr>
              <a:t>ESTUDIO DE LAS CIUDADES DEL VENETO – VENECIA ANÁLOGA</a:t>
            </a:r>
          </a:p>
        </p:txBody>
      </p:sp>
    </p:spTree>
    <p:extLst>
      <p:ext uri="{BB962C8B-B14F-4D97-AF65-F5344CB8AC3E}">
        <p14:creationId xmlns:p14="http://schemas.microsoft.com/office/powerpoint/2010/main" val="34003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ameronmcewan.files.wordpress.com/2012/03/mcewan-c-2012-the-architecture-of-analogy-phd-seminar-work-in-progr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43" y="0"/>
            <a:ext cx="5133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5838" y="1464454"/>
            <a:ext cx="383470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latin typeface="BankGothic Lt BT" panose="020B0607020203060204" pitchFamily="34" charset="0"/>
              </a:rPr>
              <a:t>CONSTRUCCIÓN DE UNA TEORÍA DEL PROYECTO</a:t>
            </a:r>
          </a:p>
          <a:p>
            <a:endParaRPr lang="es-AR" sz="2000" dirty="0" smtClean="0">
              <a:latin typeface="BankGothic Lt BT" panose="020B0607020203060204" pitchFamily="34" charset="0"/>
            </a:endParaRPr>
          </a:p>
          <a:p>
            <a:pPr algn="ctr"/>
            <a:r>
              <a:rPr lang="es-AR" sz="2000" dirty="0" smtClean="0">
                <a:latin typeface="BankGothic Lt BT" panose="020B0607020203060204" pitchFamily="34" charset="0"/>
              </a:rPr>
              <a:t>CIUDAD ANÁLOGA</a:t>
            </a:r>
          </a:p>
          <a:p>
            <a:pPr algn="ctr"/>
            <a:endParaRPr lang="es-AR" sz="2400" dirty="0" smtClean="0">
              <a:latin typeface="BankGothic Lt BT" panose="020B0607020203060204" pitchFamily="34" charset="0"/>
            </a:endParaRPr>
          </a:p>
          <a:p>
            <a:pPr algn="ctr"/>
            <a:endParaRPr lang="es-AR" sz="2400" dirty="0" smtClean="0">
              <a:latin typeface="BankGothic Lt BT" panose="020B0607020203060204" pitchFamily="34" charset="0"/>
            </a:endParaRPr>
          </a:p>
          <a:p>
            <a:pPr algn="ctr"/>
            <a:r>
              <a:rPr lang="es-AR" sz="2400" dirty="0" smtClean="0">
                <a:latin typeface="BankGothic Lt BT" panose="020B0607020203060204" pitchFamily="34" charset="0"/>
              </a:rPr>
              <a:t>“Modo concreto de articular la relación entre el análisis y el proyecto en el marco de la tendencia”</a:t>
            </a:r>
          </a:p>
        </p:txBody>
      </p:sp>
      <p:sp>
        <p:nvSpPr>
          <p:cNvPr id="3" name="2 Flecha abajo"/>
          <p:cNvSpPr/>
          <p:nvPr/>
        </p:nvSpPr>
        <p:spPr>
          <a:xfrm>
            <a:off x="1769154" y="3008359"/>
            <a:ext cx="648072" cy="410476"/>
          </a:xfrm>
          <a:prstGeom prst="downArrow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1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ameronmcewan.files.wordpress.com/2012/03/mcewan-c-2012-after-architect-aldo-rossi-a-scientific-autobiography-mixed-media-chalk-charcoal-india-ink-on-gessoed-fabrian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0"/>
          <a:stretch/>
        </p:blipFill>
        <p:spPr bwMode="auto">
          <a:xfrm>
            <a:off x="13522" y="692696"/>
            <a:ext cx="4449296" cy="62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1646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BankGothic Lt BT" panose="020B0607020203060204" pitchFamily="34" charset="0"/>
              </a:rPr>
              <a:t>HIPÓTESIS DE UNA TEORÍA DE LA PROYECTACIÓN ARQUITECTÓNICA</a:t>
            </a:r>
          </a:p>
        </p:txBody>
      </p:sp>
      <p:pic>
        <p:nvPicPr>
          <p:cNvPr id="5" name="Picture 2" descr="http://cameronmcewan.files.wordpress.com/2012/03/mcewan-c-2012-after-architect-aldo-rossi-a-scientific-autobiography-mixed-media-chalk-charcoal-india-ink-on-gessoed-fabrian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4"/>
          <a:stretch/>
        </p:blipFill>
        <p:spPr bwMode="auto">
          <a:xfrm>
            <a:off x="5650172" y="692696"/>
            <a:ext cx="3493827" cy="62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ameronmcewan.files.wordpress.com/2012/03/mcewan-c-2012-after-architect-aldo-rossi-a-scientific-autobiography-mixed-media-chalk-charcoal-india-ink-on-gessoed-fabrian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316"/>
          <a:stretch/>
        </p:blipFill>
        <p:spPr bwMode="auto">
          <a:xfrm>
            <a:off x="13522" y="692696"/>
            <a:ext cx="4353762" cy="62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980" y="10525"/>
            <a:ext cx="91230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i="1" dirty="0" smtClean="0">
                <a:latin typeface="BankGothic Lt BT" panose="020B0607020203060204" pitchFamily="34" charset="0"/>
              </a:rPr>
              <a:t>“Deben existir elementos prefijados, formalmente definidos, pero donde el significado que nace al término de la operación es el sentido auténtico, imprevisto, original de la operación.”</a:t>
            </a:r>
          </a:p>
        </p:txBody>
      </p:sp>
      <p:pic>
        <p:nvPicPr>
          <p:cNvPr id="4" name="Picture 2" descr="http://cameronmcewan.files.wordpress.com/2012/03/mcewan-c-2012-after-architect-aldo-rossi-a-scientific-autobiography-mixed-media-chalk-charcoal-india-ink-on-gessoed-fabrian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34"/>
          <a:stretch/>
        </p:blipFill>
        <p:spPr bwMode="auto">
          <a:xfrm>
            <a:off x="5650172" y="692696"/>
            <a:ext cx="3493827" cy="62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522</Words>
  <Application>Microsoft Office PowerPoint</Application>
  <PresentationFormat>Presentación en pantalla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LA DIFÍCIL RELACIÓN ENTRE EL ANÁLISIS Y EL PROYECTO </vt:lpstr>
      <vt:lpstr>ESTUDIOS Y PLANTEAMIENTOS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ARQUITECTURA RACIONAL  VS.  EXPERIENCIA BIOGRáFICA</vt:lpstr>
      <vt:lpstr>RELACIÓN</vt:lpstr>
      <vt:lpstr>PENSAMIENTO ANALÓGICO COMO ESTRUCTURA MENTAL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luly</dc:creator>
  <cp:lastModifiedBy>luly</cp:lastModifiedBy>
  <cp:revision>19</cp:revision>
  <dcterms:created xsi:type="dcterms:W3CDTF">2013-12-03T16:23:08Z</dcterms:created>
  <dcterms:modified xsi:type="dcterms:W3CDTF">2013-12-03T23:04:26Z</dcterms:modified>
</cp:coreProperties>
</file>